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479" r:id="rId2"/>
    <p:sldId id="480" r:id="rId3"/>
    <p:sldId id="481" r:id="rId4"/>
    <p:sldId id="482" r:id="rId5"/>
    <p:sldId id="483" r:id="rId6"/>
    <p:sldId id="484" r:id="rId7"/>
    <p:sldId id="485" r:id="rId8"/>
    <p:sldId id="486" r:id="rId9"/>
    <p:sldId id="487" r:id="rId10"/>
    <p:sldId id="488" r:id="rId11"/>
    <p:sldId id="490" r:id="rId12"/>
    <p:sldId id="492" r:id="rId13"/>
    <p:sldId id="493" r:id="rId14"/>
    <p:sldId id="495" r:id="rId15"/>
    <p:sldId id="497" r:id="rId16"/>
    <p:sldId id="499" r:id="rId17"/>
    <p:sldId id="501" r:id="rId18"/>
    <p:sldId id="502" r:id="rId19"/>
    <p:sldId id="503" r:id="rId20"/>
    <p:sldId id="505" r:id="rId21"/>
    <p:sldId id="506" r:id="rId22"/>
    <p:sldId id="507" r:id="rId23"/>
    <p:sldId id="520" r:id="rId24"/>
    <p:sldId id="521" r:id="rId25"/>
    <p:sldId id="523" r:id="rId26"/>
    <p:sldId id="524" r:id="rId27"/>
    <p:sldId id="522" r:id="rId28"/>
    <p:sldId id="508" r:id="rId29"/>
    <p:sldId id="510" r:id="rId30"/>
    <p:sldId id="511" r:id="rId31"/>
    <p:sldId id="512" r:id="rId32"/>
    <p:sldId id="513" r:id="rId33"/>
    <p:sldId id="514" r:id="rId34"/>
    <p:sldId id="515" r:id="rId35"/>
    <p:sldId id="516" r:id="rId36"/>
    <p:sldId id="517" r:id="rId37"/>
    <p:sldId id="51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8311B-827C-0F44-80DB-4C14D972DDED}" type="datetimeFigureOut">
              <a:rPr lang="en-US" smtClean="0"/>
              <a:t>4/8/24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EE246-06D1-824F-A492-6074BA52C05A}" type="slidenum">
              <a:rPr lang="en-US" smtClean="0"/>
              <a:t>‹#›</a:t>
            </a:fld>
            <a:endParaRPr lang="en-US"/>
          </a:p>
        </p:txBody>
      </p:sp>
    </p:spTree>
    <p:extLst>
      <p:ext uri="{BB962C8B-B14F-4D97-AF65-F5344CB8AC3E}">
        <p14:creationId xmlns:p14="http://schemas.microsoft.com/office/powerpoint/2010/main" val="3662725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9831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3790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82419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00498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87501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482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2382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228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54074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24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2756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3663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2792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699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95009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03407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03107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42008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63858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10319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6044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8541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5837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7836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1941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2350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28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826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197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199"/>
            <a:ext cx="8534401" cy="1752601"/>
          </a:xfrm>
        </p:spPr>
        <p:txBody>
          <a:bodyPr/>
          <a:lstStyle>
            <a:lvl1pPr marL="0" indent="0" algn="ctr">
              <a:buNone/>
              <a:defRPr>
                <a:solidFill>
                  <a:schemeClr val="tx1">
                    <a:tint val="75000"/>
                  </a:schemeClr>
                </a:solidFill>
              </a:defRPr>
            </a:lvl1pPr>
            <a:lvl2pPr marL="539346" indent="0" algn="ctr">
              <a:buNone/>
              <a:defRPr>
                <a:solidFill>
                  <a:schemeClr val="tx1">
                    <a:tint val="75000"/>
                  </a:schemeClr>
                </a:solidFill>
              </a:defRPr>
            </a:lvl2pPr>
            <a:lvl3pPr marL="1078694" indent="0" algn="ctr">
              <a:buNone/>
              <a:defRPr>
                <a:solidFill>
                  <a:schemeClr val="tx1">
                    <a:tint val="75000"/>
                  </a:schemeClr>
                </a:solidFill>
              </a:defRPr>
            </a:lvl3pPr>
            <a:lvl4pPr marL="1618039" indent="0" algn="ctr">
              <a:buNone/>
              <a:defRPr>
                <a:solidFill>
                  <a:schemeClr val="tx1">
                    <a:tint val="75000"/>
                  </a:schemeClr>
                </a:solidFill>
              </a:defRPr>
            </a:lvl4pPr>
            <a:lvl5pPr marL="2157387" indent="0" algn="ctr">
              <a:buNone/>
              <a:defRPr>
                <a:solidFill>
                  <a:schemeClr val="tx1">
                    <a:tint val="75000"/>
                  </a:schemeClr>
                </a:solidFill>
              </a:defRPr>
            </a:lvl5pPr>
            <a:lvl6pPr marL="2696733" indent="0" algn="ctr">
              <a:buNone/>
              <a:defRPr>
                <a:solidFill>
                  <a:schemeClr val="tx1">
                    <a:tint val="75000"/>
                  </a:schemeClr>
                </a:solidFill>
              </a:defRPr>
            </a:lvl6pPr>
            <a:lvl7pPr marL="3236081" indent="0" algn="ctr">
              <a:buNone/>
              <a:defRPr>
                <a:solidFill>
                  <a:schemeClr val="tx1">
                    <a:tint val="75000"/>
                  </a:schemeClr>
                </a:solidFill>
              </a:defRPr>
            </a:lvl7pPr>
            <a:lvl8pPr marL="3775427" indent="0" algn="ctr">
              <a:buNone/>
              <a:defRPr>
                <a:solidFill>
                  <a:schemeClr val="tx1">
                    <a:tint val="75000"/>
                  </a:schemeClr>
                </a:solidFill>
              </a:defRPr>
            </a:lvl8pPr>
            <a:lvl9pPr marL="4314774"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3718CB2-EF18-4401-BBA3-B792793376F9}"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70272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B4E9C8-39C0-4B44-9A7E-66282E862AB8}"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63115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199"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39"/>
            <a:ext cx="8026399"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CEBBC5-431E-4ACA-9729-23B066CD38CB}"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367826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67201E-F0E6-48D5-925F-7EE8D32CB8B7}"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372044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899"/>
            <a:ext cx="10363200" cy="1362076"/>
          </a:xfrm>
        </p:spPr>
        <p:txBody>
          <a:bodyPr anchor="t"/>
          <a:lstStyle>
            <a:lvl1pPr algn="l">
              <a:defRPr sz="4711" b="1" cap="all"/>
            </a:lvl1pPr>
          </a:lstStyle>
          <a:p>
            <a:r>
              <a:rPr lang="zh-CN" altLang="en-US"/>
              <a:t>单击此处编辑母版标题样式</a:t>
            </a:r>
          </a:p>
        </p:txBody>
      </p:sp>
      <p:sp>
        <p:nvSpPr>
          <p:cNvPr id="3" name="文本占位符 2"/>
          <p:cNvSpPr>
            <a:spLocks noGrp="1"/>
          </p:cNvSpPr>
          <p:nvPr>
            <p:ph type="body" idx="1"/>
          </p:nvPr>
        </p:nvSpPr>
        <p:spPr>
          <a:xfrm>
            <a:off x="963085" y="2906715"/>
            <a:ext cx="10363200" cy="1500187"/>
          </a:xfrm>
        </p:spPr>
        <p:txBody>
          <a:bodyPr anchor="b"/>
          <a:lstStyle>
            <a:lvl1pPr marL="0" indent="0">
              <a:buNone/>
              <a:defRPr sz="2458">
                <a:solidFill>
                  <a:schemeClr val="tx1">
                    <a:tint val="75000"/>
                  </a:schemeClr>
                </a:solidFill>
              </a:defRPr>
            </a:lvl1pPr>
            <a:lvl2pPr marL="539346" indent="0">
              <a:buNone/>
              <a:defRPr sz="2048">
                <a:solidFill>
                  <a:schemeClr val="tx1">
                    <a:tint val="75000"/>
                  </a:schemeClr>
                </a:solidFill>
              </a:defRPr>
            </a:lvl2pPr>
            <a:lvl3pPr marL="1078694" indent="0">
              <a:buNone/>
              <a:defRPr sz="1844">
                <a:solidFill>
                  <a:schemeClr val="tx1">
                    <a:tint val="75000"/>
                  </a:schemeClr>
                </a:solidFill>
              </a:defRPr>
            </a:lvl3pPr>
            <a:lvl4pPr marL="1618039" indent="0">
              <a:buNone/>
              <a:defRPr sz="1639">
                <a:solidFill>
                  <a:schemeClr val="tx1">
                    <a:tint val="75000"/>
                  </a:schemeClr>
                </a:solidFill>
              </a:defRPr>
            </a:lvl4pPr>
            <a:lvl5pPr marL="2157387" indent="0">
              <a:buNone/>
              <a:defRPr sz="1639">
                <a:solidFill>
                  <a:schemeClr val="tx1">
                    <a:tint val="75000"/>
                  </a:schemeClr>
                </a:solidFill>
              </a:defRPr>
            </a:lvl5pPr>
            <a:lvl6pPr marL="2696733" indent="0">
              <a:buNone/>
              <a:defRPr sz="1639">
                <a:solidFill>
                  <a:schemeClr val="tx1">
                    <a:tint val="75000"/>
                  </a:schemeClr>
                </a:solidFill>
              </a:defRPr>
            </a:lvl6pPr>
            <a:lvl7pPr marL="3236081" indent="0">
              <a:buNone/>
              <a:defRPr sz="1639">
                <a:solidFill>
                  <a:schemeClr val="tx1">
                    <a:tint val="75000"/>
                  </a:schemeClr>
                </a:solidFill>
              </a:defRPr>
            </a:lvl7pPr>
            <a:lvl8pPr marL="3775427" indent="0">
              <a:buNone/>
              <a:defRPr sz="1639">
                <a:solidFill>
                  <a:schemeClr val="tx1">
                    <a:tint val="75000"/>
                  </a:schemeClr>
                </a:solidFill>
              </a:defRPr>
            </a:lvl8pPr>
            <a:lvl9pPr marL="4314774" indent="0">
              <a:buNone/>
              <a:defRPr sz="1639">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40379C7-2486-4C96-B4B6-1C078CD56F52}"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24892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0"/>
            <a:ext cx="5384799" cy="4525962"/>
          </a:xfrm>
        </p:spPr>
        <p:txBody>
          <a:bodyPr/>
          <a:lstStyle>
            <a:lvl1pPr>
              <a:defRPr sz="3277"/>
            </a:lvl1pPr>
            <a:lvl2pPr>
              <a:defRPr sz="2868"/>
            </a:lvl2pPr>
            <a:lvl3pPr>
              <a:defRPr sz="2458"/>
            </a:lvl3pPr>
            <a:lvl4pPr>
              <a:defRPr sz="2048"/>
            </a:lvl4pPr>
            <a:lvl5pPr>
              <a:defRPr sz="2048"/>
            </a:lvl5pPr>
            <a:lvl6pPr>
              <a:defRPr sz="2048"/>
            </a:lvl6pPr>
            <a:lvl7pPr>
              <a:defRPr sz="2048"/>
            </a:lvl7pPr>
            <a:lvl8pPr>
              <a:defRPr sz="2048"/>
            </a:lvl8pPr>
            <a:lvl9pPr>
              <a:defRPr sz="204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799" cy="4525962"/>
          </a:xfrm>
        </p:spPr>
        <p:txBody>
          <a:bodyPr/>
          <a:lstStyle>
            <a:lvl1pPr>
              <a:defRPr sz="3277"/>
            </a:lvl1pPr>
            <a:lvl2pPr>
              <a:defRPr sz="2868"/>
            </a:lvl2pPr>
            <a:lvl3pPr>
              <a:defRPr sz="2458"/>
            </a:lvl3pPr>
            <a:lvl4pPr>
              <a:defRPr sz="2048"/>
            </a:lvl4pPr>
            <a:lvl5pPr>
              <a:defRPr sz="2048"/>
            </a:lvl5pPr>
            <a:lvl6pPr>
              <a:defRPr sz="2048"/>
            </a:lvl6pPr>
            <a:lvl7pPr>
              <a:defRPr sz="2048"/>
            </a:lvl7pPr>
            <a:lvl8pPr>
              <a:defRPr sz="2048"/>
            </a:lvl8pPr>
            <a:lvl9pPr>
              <a:defRPr sz="204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FF6F2F-1C4B-42E3-8AFD-E360CF2BE2F7}" type="datetime1">
              <a:rPr lang="zh-CN" altLang="en-US" smtClean="0"/>
              <a:pPr/>
              <a:t>2024/4/8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68513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99" y="1535114"/>
            <a:ext cx="5386918" cy="639761"/>
          </a:xfrm>
        </p:spPr>
        <p:txBody>
          <a:bodyPr anchor="b"/>
          <a:lstStyle>
            <a:lvl1pPr marL="0" indent="0">
              <a:buNone/>
              <a:defRPr sz="2868" b="1"/>
            </a:lvl1pPr>
            <a:lvl2pPr marL="539346" indent="0">
              <a:buNone/>
              <a:defRPr sz="2458" b="1"/>
            </a:lvl2pPr>
            <a:lvl3pPr marL="1078694" indent="0">
              <a:buNone/>
              <a:defRPr sz="2048" b="1"/>
            </a:lvl3pPr>
            <a:lvl4pPr marL="1618039" indent="0">
              <a:buNone/>
              <a:defRPr sz="1844" b="1"/>
            </a:lvl4pPr>
            <a:lvl5pPr marL="2157387" indent="0">
              <a:buNone/>
              <a:defRPr sz="1844" b="1"/>
            </a:lvl5pPr>
            <a:lvl6pPr marL="2696733" indent="0">
              <a:buNone/>
              <a:defRPr sz="1844" b="1"/>
            </a:lvl6pPr>
            <a:lvl7pPr marL="3236081" indent="0">
              <a:buNone/>
              <a:defRPr sz="1844" b="1"/>
            </a:lvl7pPr>
            <a:lvl8pPr marL="3775427" indent="0">
              <a:buNone/>
              <a:defRPr sz="1844" b="1"/>
            </a:lvl8pPr>
            <a:lvl9pPr marL="4314774" indent="0">
              <a:buNone/>
              <a:defRPr sz="1844" b="1"/>
            </a:lvl9pPr>
          </a:lstStyle>
          <a:p>
            <a:pPr lvl="0"/>
            <a:r>
              <a:rPr lang="zh-CN" altLang="en-US"/>
              <a:t>单击此处编辑母版文本样式</a:t>
            </a:r>
          </a:p>
        </p:txBody>
      </p:sp>
      <p:sp>
        <p:nvSpPr>
          <p:cNvPr id="4" name="内容占位符 3"/>
          <p:cNvSpPr>
            <a:spLocks noGrp="1"/>
          </p:cNvSpPr>
          <p:nvPr>
            <p:ph sz="half" idx="2"/>
          </p:nvPr>
        </p:nvSpPr>
        <p:spPr>
          <a:xfrm>
            <a:off x="609599" y="2174876"/>
            <a:ext cx="5386918" cy="3951288"/>
          </a:xfrm>
        </p:spPr>
        <p:txBody>
          <a:bodyPr/>
          <a:lstStyle>
            <a:lvl1pPr>
              <a:defRPr sz="2868"/>
            </a:lvl1pPr>
            <a:lvl2pPr>
              <a:defRPr sz="2458"/>
            </a:lvl2pPr>
            <a:lvl3pPr>
              <a:defRPr sz="2048"/>
            </a:lvl3pPr>
            <a:lvl4pPr>
              <a:defRPr sz="1844"/>
            </a:lvl4pPr>
            <a:lvl5pPr>
              <a:defRPr sz="1844"/>
            </a:lvl5pPr>
            <a:lvl6pPr>
              <a:defRPr sz="1844"/>
            </a:lvl6pPr>
            <a:lvl7pPr>
              <a:defRPr sz="1844"/>
            </a:lvl7pPr>
            <a:lvl8pPr>
              <a:defRPr sz="1844"/>
            </a:lvl8pPr>
            <a:lvl9pPr>
              <a:defRPr sz="184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4"/>
            <a:ext cx="5389033" cy="639761"/>
          </a:xfrm>
        </p:spPr>
        <p:txBody>
          <a:bodyPr anchor="b"/>
          <a:lstStyle>
            <a:lvl1pPr marL="0" indent="0">
              <a:buNone/>
              <a:defRPr sz="2868" b="1"/>
            </a:lvl1pPr>
            <a:lvl2pPr marL="539346" indent="0">
              <a:buNone/>
              <a:defRPr sz="2458" b="1"/>
            </a:lvl2pPr>
            <a:lvl3pPr marL="1078694" indent="0">
              <a:buNone/>
              <a:defRPr sz="2048" b="1"/>
            </a:lvl3pPr>
            <a:lvl4pPr marL="1618039" indent="0">
              <a:buNone/>
              <a:defRPr sz="1844" b="1"/>
            </a:lvl4pPr>
            <a:lvl5pPr marL="2157387" indent="0">
              <a:buNone/>
              <a:defRPr sz="1844" b="1"/>
            </a:lvl5pPr>
            <a:lvl6pPr marL="2696733" indent="0">
              <a:buNone/>
              <a:defRPr sz="1844" b="1"/>
            </a:lvl6pPr>
            <a:lvl7pPr marL="3236081" indent="0">
              <a:buNone/>
              <a:defRPr sz="1844" b="1"/>
            </a:lvl7pPr>
            <a:lvl8pPr marL="3775427" indent="0">
              <a:buNone/>
              <a:defRPr sz="1844" b="1"/>
            </a:lvl8pPr>
            <a:lvl9pPr marL="4314774" indent="0">
              <a:buNone/>
              <a:defRPr sz="1844" b="1"/>
            </a:lvl9pPr>
          </a:lstStyle>
          <a:p>
            <a:pPr lvl="0"/>
            <a:r>
              <a:rPr lang="zh-CN" altLang="en-US"/>
              <a:t>单击此处编辑母版文本样式</a:t>
            </a:r>
          </a:p>
        </p:txBody>
      </p:sp>
      <p:sp>
        <p:nvSpPr>
          <p:cNvPr id="6" name="内容占位符 5"/>
          <p:cNvSpPr>
            <a:spLocks noGrp="1"/>
          </p:cNvSpPr>
          <p:nvPr>
            <p:ph sz="quarter" idx="4"/>
          </p:nvPr>
        </p:nvSpPr>
        <p:spPr>
          <a:xfrm>
            <a:off x="6193368" y="2174876"/>
            <a:ext cx="5389033" cy="3951288"/>
          </a:xfrm>
        </p:spPr>
        <p:txBody>
          <a:bodyPr/>
          <a:lstStyle>
            <a:lvl1pPr>
              <a:defRPr sz="2868"/>
            </a:lvl1pPr>
            <a:lvl2pPr>
              <a:defRPr sz="2458"/>
            </a:lvl2pPr>
            <a:lvl3pPr>
              <a:defRPr sz="2048"/>
            </a:lvl3pPr>
            <a:lvl4pPr>
              <a:defRPr sz="1844"/>
            </a:lvl4pPr>
            <a:lvl5pPr>
              <a:defRPr sz="1844"/>
            </a:lvl5pPr>
            <a:lvl6pPr>
              <a:defRPr sz="1844"/>
            </a:lvl6pPr>
            <a:lvl7pPr>
              <a:defRPr sz="1844"/>
            </a:lvl7pPr>
            <a:lvl8pPr>
              <a:defRPr sz="1844"/>
            </a:lvl8pPr>
            <a:lvl9pPr>
              <a:defRPr sz="184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608431-072E-4FA5-84D5-1EF26FDB1BDF}" type="datetime1">
              <a:rPr lang="zh-CN" altLang="en-US" smtClean="0"/>
              <a:pPr/>
              <a:t>2024/4/8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600350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4686FB-AFB6-405D-B07D-10B8E1479617}" type="datetime1">
              <a:rPr lang="zh-CN" altLang="en-US" smtClean="0"/>
              <a:pPr/>
              <a:t>2024/4/8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320460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09E736-6AA2-4264-8F2F-7C111224FE0F}" type="datetime1">
              <a:rPr lang="zh-CN" altLang="en-US" smtClean="0"/>
              <a:pPr/>
              <a:t>2024/4/8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479865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5" cy="1162049"/>
          </a:xfrm>
        </p:spPr>
        <p:txBody>
          <a:bodyPr anchor="b"/>
          <a:lstStyle>
            <a:lvl1pPr algn="l">
              <a:defRPr sz="2458" b="1"/>
            </a:lvl1pPr>
          </a:lstStyle>
          <a:p>
            <a:r>
              <a:rPr lang="zh-CN" altLang="en-US"/>
              <a:t>单击此处编辑母版标题样式</a:t>
            </a:r>
          </a:p>
        </p:txBody>
      </p:sp>
      <p:sp>
        <p:nvSpPr>
          <p:cNvPr id="3" name="内容占位符 2"/>
          <p:cNvSpPr>
            <a:spLocks noGrp="1"/>
          </p:cNvSpPr>
          <p:nvPr>
            <p:ph idx="1"/>
          </p:nvPr>
        </p:nvSpPr>
        <p:spPr>
          <a:xfrm>
            <a:off x="4766734" y="273051"/>
            <a:ext cx="6815666" cy="5853114"/>
          </a:xfrm>
        </p:spPr>
        <p:txBody>
          <a:bodyPr/>
          <a:lstStyle>
            <a:lvl1pPr>
              <a:defRPr sz="3687"/>
            </a:lvl1pPr>
            <a:lvl2pPr>
              <a:defRPr sz="3277"/>
            </a:lvl2pPr>
            <a:lvl3pPr>
              <a:defRPr sz="2868"/>
            </a:lvl3pPr>
            <a:lvl4pPr>
              <a:defRPr sz="2458"/>
            </a:lvl4pPr>
            <a:lvl5pPr>
              <a:defRPr sz="2458"/>
            </a:lvl5pPr>
            <a:lvl6pPr>
              <a:defRPr sz="2458"/>
            </a:lvl6pPr>
            <a:lvl7pPr>
              <a:defRPr sz="2458"/>
            </a:lvl7pPr>
            <a:lvl8pPr>
              <a:defRPr sz="2458"/>
            </a:lvl8pPr>
            <a:lvl9pPr>
              <a:defRPr sz="245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1"/>
            <a:ext cx="4011085" cy="4691063"/>
          </a:xfrm>
        </p:spPr>
        <p:txBody>
          <a:bodyPr/>
          <a:lstStyle>
            <a:lvl1pPr marL="0" indent="0">
              <a:buNone/>
              <a:defRPr sz="1639"/>
            </a:lvl1pPr>
            <a:lvl2pPr marL="539346" indent="0">
              <a:buNone/>
              <a:defRPr sz="1434"/>
            </a:lvl2pPr>
            <a:lvl3pPr marL="1078694" indent="0">
              <a:buNone/>
              <a:defRPr sz="1229"/>
            </a:lvl3pPr>
            <a:lvl4pPr marL="1618039" indent="0">
              <a:buNone/>
              <a:defRPr sz="1024"/>
            </a:lvl4pPr>
            <a:lvl5pPr marL="2157387" indent="0">
              <a:buNone/>
              <a:defRPr sz="1024"/>
            </a:lvl5pPr>
            <a:lvl6pPr marL="2696733" indent="0">
              <a:buNone/>
              <a:defRPr sz="1024"/>
            </a:lvl6pPr>
            <a:lvl7pPr marL="3236081" indent="0">
              <a:buNone/>
              <a:defRPr sz="1024"/>
            </a:lvl7pPr>
            <a:lvl8pPr marL="3775427" indent="0">
              <a:buNone/>
              <a:defRPr sz="1024"/>
            </a:lvl8pPr>
            <a:lvl9pPr marL="4314774" indent="0">
              <a:buNone/>
              <a:defRPr sz="102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CC699E7-C204-4032-B2D8-A919C19D550F}" type="datetime1">
              <a:rPr lang="zh-CN" altLang="en-US" smtClean="0"/>
              <a:pPr/>
              <a:t>2024/4/8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2053030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1"/>
            <a:ext cx="7315200" cy="566737"/>
          </a:xfrm>
        </p:spPr>
        <p:txBody>
          <a:bodyPr anchor="b"/>
          <a:lstStyle>
            <a:lvl1pPr algn="l">
              <a:defRPr sz="2458" b="1"/>
            </a:lvl1pPr>
          </a:lstStyle>
          <a:p>
            <a:r>
              <a:rPr lang="zh-CN" altLang="en-US"/>
              <a:t>单击此处编辑母版标题样式</a:t>
            </a:r>
          </a:p>
        </p:txBody>
      </p:sp>
      <p:sp>
        <p:nvSpPr>
          <p:cNvPr id="3" name="图片占位符 2"/>
          <p:cNvSpPr>
            <a:spLocks noGrp="1"/>
          </p:cNvSpPr>
          <p:nvPr>
            <p:ph type="pic" idx="1"/>
          </p:nvPr>
        </p:nvSpPr>
        <p:spPr>
          <a:xfrm>
            <a:off x="2389719" y="612775"/>
            <a:ext cx="7315200" cy="4114800"/>
          </a:xfrm>
        </p:spPr>
        <p:txBody>
          <a:bodyPr/>
          <a:lstStyle>
            <a:lvl1pPr marL="0" indent="0">
              <a:buNone/>
              <a:defRPr sz="3687"/>
            </a:lvl1pPr>
            <a:lvl2pPr marL="539346" indent="0">
              <a:buNone/>
              <a:defRPr sz="3277"/>
            </a:lvl2pPr>
            <a:lvl3pPr marL="1078694" indent="0">
              <a:buNone/>
              <a:defRPr sz="2868"/>
            </a:lvl3pPr>
            <a:lvl4pPr marL="1618039" indent="0">
              <a:buNone/>
              <a:defRPr sz="2458"/>
            </a:lvl4pPr>
            <a:lvl5pPr marL="2157387" indent="0">
              <a:buNone/>
              <a:defRPr sz="2458"/>
            </a:lvl5pPr>
            <a:lvl6pPr marL="2696733" indent="0">
              <a:buNone/>
              <a:defRPr sz="2458"/>
            </a:lvl6pPr>
            <a:lvl7pPr marL="3236081" indent="0">
              <a:buNone/>
              <a:defRPr sz="2458"/>
            </a:lvl7pPr>
            <a:lvl8pPr marL="3775427" indent="0">
              <a:buNone/>
              <a:defRPr sz="2458"/>
            </a:lvl8pPr>
            <a:lvl9pPr marL="4314774" indent="0">
              <a:buNone/>
              <a:defRPr sz="2458"/>
            </a:lvl9pPr>
          </a:lstStyle>
          <a:p>
            <a:endParaRPr lang="zh-CN" altLang="en-US"/>
          </a:p>
        </p:txBody>
      </p:sp>
      <p:sp>
        <p:nvSpPr>
          <p:cNvPr id="4" name="文本占位符 3"/>
          <p:cNvSpPr>
            <a:spLocks noGrp="1"/>
          </p:cNvSpPr>
          <p:nvPr>
            <p:ph type="body" sz="half" idx="2"/>
          </p:nvPr>
        </p:nvSpPr>
        <p:spPr>
          <a:xfrm>
            <a:off x="2389719" y="5367339"/>
            <a:ext cx="7315200" cy="804862"/>
          </a:xfrm>
        </p:spPr>
        <p:txBody>
          <a:bodyPr/>
          <a:lstStyle>
            <a:lvl1pPr marL="0" indent="0">
              <a:buNone/>
              <a:defRPr sz="1639"/>
            </a:lvl1pPr>
            <a:lvl2pPr marL="539346" indent="0">
              <a:buNone/>
              <a:defRPr sz="1434"/>
            </a:lvl2pPr>
            <a:lvl3pPr marL="1078694" indent="0">
              <a:buNone/>
              <a:defRPr sz="1229"/>
            </a:lvl3pPr>
            <a:lvl4pPr marL="1618039" indent="0">
              <a:buNone/>
              <a:defRPr sz="1024"/>
            </a:lvl4pPr>
            <a:lvl5pPr marL="2157387" indent="0">
              <a:buNone/>
              <a:defRPr sz="1024"/>
            </a:lvl5pPr>
            <a:lvl6pPr marL="2696733" indent="0">
              <a:buNone/>
              <a:defRPr sz="1024"/>
            </a:lvl6pPr>
            <a:lvl7pPr marL="3236081" indent="0">
              <a:buNone/>
              <a:defRPr sz="1024"/>
            </a:lvl7pPr>
            <a:lvl8pPr marL="3775427" indent="0">
              <a:buNone/>
              <a:defRPr sz="1024"/>
            </a:lvl8pPr>
            <a:lvl9pPr marL="4314774" indent="0">
              <a:buNone/>
              <a:defRPr sz="102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D658C1-1CE1-4F45-86E6-89573321BA65}" type="datetime1">
              <a:rPr lang="zh-CN" altLang="en-US" smtClean="0"/>
              <a:pPr/>
              <a:t>2024/4/8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3554807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2" y="274639"/>
            <a:ext cx="10972800" cy="1142999"/>
          </a:xfrm>
          <a:prstGeom prst="rect">
            <a:avLst/>
          </a:prstGeom>
        </p:spPr>
        <p:txBody>
          <a:bodyPr vert="horz" lIns="52660" tIns="26330" rIns="52660" bIns="2633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2" y="1600200"/>
            <a:ext cx="10972800" cy="4525962"/>
          </a:xfrm>
          <a:prstGeom prst="rect">
            <a:avLst/>
          </a:prstGeom>
        </p:spPr>
        <p:txBody>
          <a:bodyPr vert="horz" lIns="52660" tIns="26330" rIns="52660" bIns="2633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1" cy="365125"/>
          </a:xfrm>
          <a:prstGeom prst="rect">
            <a:avLst/>
          </a:prstGeom>
        </p:spPr>
        <p:txBody>
          <a:bodyPr vert="horz" lIns="52660" tIns="26330" rIns="52660" bIns="26330" rtlCol="0" anchor="ctr"/>
          <a:lstStyle>
            <a:lvl1pPr algn="l">
              <a:defRPr sz="1434">
                <a:solidFill>
                  <a:schemeClr val="tx1">
                    <a:tint val="75000"/>
                  </a:schemeClr>
                </a:solidFill>
              </a:defRPr>
            </a:lvl1pPr>
          </a:lstStyle>
          <a:p>
            <a:fld id="{0CAD1205-C49D-4F0D-A354-CA6642D38364}" type="datetime1">
              <a:rPr lang="zh-CN" altLang="en-US" smtClean="0"/>
              <a:pPr/>
              <a:t>2024/4/8</a:t>
            </a:fld>
            <a:endParaRPr lang="zh-CN" altLang="en-US"/>
          </a:p>
        </p:txBody>
      </p:sp>
      <p:sp>
        <p:nvSpPr>
          <p:cNvPr id="5" name="页脚占位符 4"/>
          <p:cNvSpPr>
            <a:spLocks noGrp="1"/>
          </p:cNvSpPr>
          <p:nvPr>
            <p:ph type="ftr" sz="quarter" idx="3"/>
          </p:nvPr>
        </p:nvSpPr>
        <p:spPr>
          <a:xfrm>
            <a:off x="4165602" y="6356350"/>
            <a:ext cx="3860800" cy="365125"/>
          </a:xfrm>
          <a:prstGeom prst="rect">
            <a:avLst/>
          </a:prstGeom>
        </p:spPr>
        <p:txBody>
          <a:bodyPr vert="horz" lIns="52660" tIns="26330" rIns="52660" bIns="26330" rtlCol="0" anchor="ctr"/>
          <a:lstStyle>
            <a:lvl1pPr algn="ctr">
              <a:defRPr sz="1434">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0"/>
            <a:ext cx="2844801" cy="365125"/>
          </a:xfrm>
          <a:prstGeom prst="rect">
            <a:avLst/>
          </a:prstGeom>
        </p:spPr>
        <p:txBody>
          <a:bodyPr vert="horz" lIns="52660" tIns="26330" rIns="52660" bIns="26330" rtlCol="0" anchor="ctr"/>
          <a:lstStyle>
            <a:lvl1pPr algn="r">
              <a:defRPr sz="1434">
                <a:solidFill>
                  <a:schemeClr val="tx1">
                    <a:tint val="75000"/>
                  </a:schemeClr>
                </a:solidFill>
              </a:defRPr>
            </a:lvl1p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747604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1078694" rtl="0" eaLnBrk="1" latinLnBrk="0" hangingPunct="1">
        <a:spcBef>
          <a:spcPct val="0"/>
        </a:spcBef>
        <a:buNone/>
        <a:defRPr sz="5121" kern="1200">
          <a:solidFill>
            <a:schemeClr val="tx1"/>
          </a:solidFill>
          <a:latin typeface="+mj-lt"/>
          <a:ea typeface="+mj-ea"/>
          <a:cs typeface="+mj-cs"/>
        </a:defRPr>
      </a:lvl1pPr>
    </p:titleStyle>
    <p:bodyStyle>
      <a:lvl1pPr marL="404510" indent="-404510" algn="l" defTabSz="1078694" rtl="0" eaLnBrk="1" latinLnBrk="0" hangingPunct="1">
        <a:spcBef>
          <a:spcPct val="20000"/>
        </a:spcBef>
        <a:buFont typeface="Arial" pitchFamily="34" charset="0"/>
        <a:buChar char="•"/>
        <a:defRPr sz="3687" kern="1200">
          <a:solidFill>
            <a:schemeClr val="tx1"/>
          </a:solidFill>
          <a:latin typeface="+mn-lt"/>
          <a:ea typeface="+mn-ea"/>
          <a:cs typeface="+mn-cs"/>
        </a:defRPr>
      </a:lvl1pPr>
      <a:lvl2pPr marL="876439" indent="-337091" algn="l" defTabSz="1078694" rtl="0" eaLnBrk="1" latinLnBrk="0" hangingPunct="1">
        <a:spcBef>
          <a:spcPct val="20000"/>
        </a:spcBef>
        <a:buFont typeface="Arial" pitchFamily="34" charset="0"/>
        <a:buChar char="–"/>
        <a:defRPr sz="3277" kern="1200">
          <a:solidFill>
            <a:schemeClr val="tx1"/>
          </a:solidFill>
          <a:latin typeface="+mn-lt"/>
          <a:ea typeface="+mn-ea"/>
          <a:cs typeface="+mn-cs"/>
        </a:defRPr>
      </a:lvl2pPr>
      <a:lvl3pPr marL="1348367" indent="-269674" algn="l" defTabSz="1078694" rtl="0" eaLnBrk="1" latinLnBrk="0" hangingPunct="1">
        <a:spcBef>
          <a:spcPct val="20000"/>
        </a:spcBef>
        <a:buFont typeface="Arial" pitchFamily="34" charset="0"/>
        <a:buChar char="•"/>
        <a:defRPr sz="2868" kern="1200">
          <a:solidFill>
            <a:schemeClr val="tx1"/>
          </a:solidFill>
          <a:latin typeface="+mn-lt"/>
          <a:ea typeface="+mn-ea"/>
          <a:cs typeface="+mn-cs"/>
        </a:defRPr>
      </a:lvl3pPr>
      <a:lvl4pPr marL="1887713"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4pPr>
      <a:lvl5pPr marL="2427061"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5pPr>
      <a:lvl6pPr marL="2966407"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6pPr>
      <a:lvl7pPr marL="3505755"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7pPr>
      <a:lvl8pPr marL="4045100"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8pPr>
      <a:lvl9pPr marL="4584448"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9pPr>
    </p:bodyStyle>
    <p:otherStyle>
      <a:defPPr>
        <a:defRPr lang="zh-CN"/>
      </a:defPPr>
      <a:lvl1pPr marL="0" algn="l" defTabSz="1078694" rtl="0" eaLnBrk="1" latinLnBrk="0" hangingPunct="1">
        <a:defRPr sz="2048" kern="1200">
          <a:solidFill>
            <a:schemeClr val="tx1"/>
          </a:solidFill>
          <a:latin typeface="+mn-lt"/>
          <a:ea typeface="+mn-ea"/>
          <a:cs typeface="+mn-cs"/>
        </a:defRPr>
      </a:lvl1pPr>
      <a:lvl2pPr marL="539346" algn="l" defTabSz="1078694" rtl="0" eaLnBrk="1" latinLnBrk="0" hangingPunct="1">
        <a:defRPr sz="2048" kern="1200">
          <a:solidFill>
            <a:schemeClr val="tx1"/>
          </a:solidFill>
          <a:latin typeface="+mn-lt"/>
          <a:ea typeface="+mn-ea"/>
          <a:cs typeface="+mn-cs"/>
        </a:defRPr>
      </a:lvl2pPr>
      <a:lvl3pPr marL="1078694" algn="l" defTabSz="1078694" rtl="0" eaLnBrk="1" latinLnBrk="0" hangingPunct="1">
        <a:defRPr sz="2048" kern="1200">
          <a:solidFill>
            <a:schemeClr val="tx1"/>
          </a:solidFill>
          <a:latin typeface="+mn-lt"/>
          <a:ea typeface="+mn-ea"/>
          <a:cs typeface="+mn-cs"/>
        </a:defRPr>
      </a:lvl3pPr>
      <a:lvl4pPr marL="1618039" algn="l" defTabSz="1078694" rtl="0" eaLnBrk="1" latinLnBrk="0" hangingPunct="1">
        <a:defRPr sz="2048" kern="1200">
          <a:solidFill>
            <a:schemeClr val="tx1"/>
          </a:solidFill>
          <a:latin typeface="+mn-lt"/>
          <a:ea typeface="+mn-ea"/>
          <a:cs typeface="+mn-cs"/>
        </a:defRPr>
      </a:lvl4pPr>
      <a:lvl5pPr marL="2157387" algn="l" defTabSz="1078694" rtl="0" eaLnBrk="1" latinLnBrk="0" hangingPunct="1">
        <a:defRPr sz="2048" kern="1200">
          <a:solidFill>
            <a:schemeClr val="tx1"/>
          </a:solidFill>
          <a:latin typeface="+mn-lt"/>
          <a:ea typeface="+mn-ea"/>
          <a:cs typeface="+mn-cs"/>
        </a:defRPr>
      </a:lvl5pPr>
      <a:lvl6pPr marL="2696733" algn="l" defTabSz="1078694" rtl="0" eaLnBrk="1" latinLnBrk="0" hangingPunct="1">
        <a:defRPr sz="2048" kern="1200">
          <a:solidFill>
            <a:schemeClr val="tx1"/>
          </a:solidFill>
          <a:latin typeface="+mn-lt"/>
          <a:ea typeface="+mn-ea"/>
          <a:cs typeface="+mn-cs"/>
        </a:defRPr>
      </a:lvl6pPr>
      <a:lvl7pPr marL="3236081" algn="l" defTabSz="1078694" rtl="0" eaLnBrk="1" latinLnBrk="0" hangingPunct="1">
        <a:defRPr sz="2048" kern="1200">
          <a:solidFill>
            <a:schemeClr val="tx1"/>
          </a:solidFill>
          <a:latin typeface="+mn-lt"/>
          <a:ea typeface="+mn-ea"/>
          <a:cs typeface="+mn-cs"/>
        </a:defRPr>
      </a:lvl7pPr>
      <a:lvl8pPr marL="3775427" algn="l" defTabSz="1078694" rtl="0" eaLnBrk="1" latinLnBrk="0" hangingPunct="1">
        <a:defRPr sz="2048" kern="1200">
          <a:solidFill>
            <a:schemeClr val="tx1"/>
          </a:solidFill>
          <a:latin typeface="+mn-lt"/>
          <a:ea typeface="+mn-ea"/>
          <a:cs typeface="+mn-cs"/>
        </a:defRPr>
      </a:lvl8pPr>
      <a:lvl9pPr marL="4314774" algn="l" defTabSz="1078694" rtl="0" eaLnBrk="1" latinLnBrk="0" hangingPunct="1">
        <a:defRPr sz="20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dirty="0"/>
              <a:t>第</a:t>
            </a:r>
            <a:r>
              <a:rPr lang="en-US" altLang="zh-CN" b="1" dirty="0"/>
              <a:t>6</a:t>
            </a:r>
            <a:r>
              <a:rPr lang="zh-CN" altLang="en-US" b="1" dirty="0"/>
              <a:t>章 软件品质、</a:t>
            </a:r>
            <a:r>
              <a:rPr lang="en-US" altLang="zh-CN" b="1" dirty="0"/>
              <a:t>IT</a:t>
            </a:r>
            <a:r>
              <a:rPr lang="zh-CN" altLang="en-US" b="1" dirty="0"/>
              <a:t>的风险及管理</a:t>
            </a:r>
            <a:endParaRPr lang="zh-CN" altLang="en-US" b="1" dirty="0">
              <a:solidFill>
                <a:srgbClr val="0000FF"/>
              </a:solidFill>
            </a:endParaRPr>
          </a:p>
        </p:txBody>
      </p:sp>
      <p:sp>
        <p:nvSpPr>
          <p:cNvPr id="3" name="副标题 2"/>
          <p:cNvSpPr>
            <a:spLocks noGrp="1"/>
          </p:cNvSpPr>
          <p:nvPr>
            <p:ph type="subTitle" idx="1"/>
          </p:nvPr>
        </p:nvSpPr>
        <p:spPr/>
        <p:txBody>
          <a:bodyPr>
            <a:normAutofit/>
          </a:bodyPr>
          <a:lstStyle/>
          <a:p>
            <a:endParaRPr lang="en-US" altLang="zh-CN" sz="2868" b="1" dirty="0">
              <a:solidFill>
                <a:schemeClr val="tx1"/>
              </a:solidFill>
            </a:endParaRPr>
          </a:p>
          <a:p>
            <a:r>
              <a:rPr lang="zh-CN" altLang="en-US" sz="2868" b="1" dirty="0">
                <a:solidFill>
                  <a:schemeClr val="tx1"/>
                </a:solidFill>
              </a:rPr>
              <a:t>深大计软计算机伦理课题组</a:t>
            </a:r>
            <a:endParaRPr lang="en-HK" altLang="zh-CN" sz="2868" b="1" dirty="0">
              <a:solidFill>
                <a:schemeClr val="tx1"/>
              </a:solidFill>
            </a:endParaRPr>
          </a:p>
          <a:p>
            <a:r>
              <a:rPr lang="en-US" altLang="zh-CN" sz="2868" b="1" dirty="0">
                <a:solidFill>
                  <a:schemeClr val="tx1"/>
                </a:solidFill>
              </a:rPr>
              <a:t>2024.3</a:t>
            </a:r>
            <a:endParaRPr lang="zh-CN" altLang="en-US" sz="2868" b="1" dirty="0">
              <a:solidFill>
                <a:schemeClr val="tx1"/>
              </a:solidFill>
            </a:endParaRPr>
          </a:p>
          <a:p>
            <a:endParaRPr lang="zh-CN" altLang="en-US" sz="5121" b="1" dirty="0">
              <a:solidFill>
                <a:schemeClr val="tx1"/>
              </a:solidFill>
            </a:endParaRPr>
          </a:p>
        </p:txBody>
      </p:sp>
      <p:sp>
        <p:nvSpPr>
          <p:cNvPr id="4" name="灯片编号占位符 3"/>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a:t>
            </a:fld>
            <a:endParaRPr lang="zh-CN" altLang="en-US">
              <a:solidFill>
                <a:prstClr val="black">
                  <a:tint val="75000"/>
                </a:prstClr>
              </a:solidFill>
              <a:latin typeface="Calibri"/>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lnSpcReduction="10000"/>
          </a:bodyPr>
          <a:lstStyle/>
          <a:p>
            <a:pPr marL="0" indent="0">
              <a:buNone/>
            </a:pPr>
            <a:r>
              <a:rPr lang="en-US" altLang="zh-CN" sz="2458" b="1" dirty="0"/>
              <a:t>1. </a:t>
            </a:r>
            <a:r>
              <a:rPr lang="zh-CN" altLang="en-US" sz="2458" b="1" dirty="0"/>
              <a:t>定义</a:t>
            </a:r>
            <a:endParaRPr lang="en-US" altLang="zh-CN" sz="2458" b="1" dirty="0"/>
          </a:p>
          <a:p>
            <a:r>
              <a:rPr lang="zh-CN" altLang="en-US" sz="2458" dirty="0"/>
              <a:t>软件复杂性是指理解和处理软件的难易程度，包括</a:t>
            </a:r>
            <a:r>
              <a:rPr lang="zh-CN" altLang="en-US" sz="2458" dirty="0">
                <a:solidFill>
                  <a:srgbClr val="FF0000"/>
                </a:solidFill>
              </a:rPr>
              <a:t>程序复杂性</a:t>
            </a:r>
            <a:r>
              <a:rPr lang="zh-CN" altLang="en-US" sz="2458" dirty="0"/>
              <a:t>和</a:t>
            </a:r>
            <a:r>
              <a:rPr lang="zh-CN" altLang="en-US" sz="2458" dirty="0">
                <a:solidFill>
                  <a:srgbClr val="FF0000"/>
                </a:solidFill>
              </a:rPr>
              <a:t>文档复杂性</a:t>
            </a:r>
            <a:endParaRPr lang="en-US" altLang="zh-CN" sz="2458" dirty="0">
              <a:solidFill>
                <a:srgbClr val="FF0000"/>
              </a:solidFill>
            </a:endParaRPr>
          </a:p>
          <a:p>
            <a:pPr lvl="1"/>
            <a:r>
              <a:rPr lang="zh-CN" altLang="en-US" sz="2458" dirty="0"/>
              <a:t>软件复杂性主要体现在</a:t>
            </a:r>
            <a:r>
              <a:rPr lang="zh-CN" altLang="en-US" sz="2458" dirty="0">
                <a:solidFill>
                  <a:srgbClr val="FF0000"/>
                </a:solidFill>
              </a:rPr>
              <a:t>程序的复杂性</a:t>
            </a:r>
            <a:r>
              <a:rPr lang="zh-CN" altLang="en-US" sz="2458" dirty="0"/>
              <a:t>中</a:t>
            </a:r>
            <a:endParaRPr lang="en-US" altLang="zh-CN" sz="2458" dirty="0"/>
          </a:p>
          <a:p>
            <a:pPr lvl="1"/>
            <a:r>
              <a:rPr lang="zh-CN" altLang="en-US" sz="2458" dirty="0"/>
              <a:t>程序的复杂性关系到</a:t>
            </a:r>
            <a:r>
              <a:rPr lang="zh-CN" altLang="en-US" sz="2458" dirty="0">
                <a:solidFill>
                  <a:srgbClr val="FF0000"/>
                </a:solidFill>
              </a:rPr>
              <a:t>软件开发费用的多少</a:t>
            </a:r>
            <a:r>
              <a:rPr lang="zh-CN" altLang="en-US" sz="2458" dirty="0"/>
              <a:t>、</a:t>
            </a:r>
            <a:r>
              <a:rPr lang="zh-CN" altLang="en-US" sz="2458" dirty="0">
                <a:solidFill>
                  <a:srgbClr val="FF0000"/>
                </a:solidFill>
              </a:rPr>
              <a:t>开发周期的长短</a:t>
            </a:r>
            <a:r>
              <a:rPr lang="zh-CN" altLang="en-US" sz="2458" dirty="0"/>
              <a:t>、</a:t>
            </a:r>
            <a:r>
              <a:rPr lang="zh-CN" altLang="en-US" sz="2458" dirty="0">
                <a:solidFill>
                  <a:srgbClr val="FF0000"/>
                </a:solidFill>
              </a:rPr>
              <a:t>软件内部潜伏错误的多少</a:t>
            </a:r>
            <a:endParaRPr lang="en-US" altLang="zh-CN" sz="2868" dirty="0">
              <a:solidFill>
                <a:srgbClr val="FF0000"/>
              </a:solidFill>
            </a:endParaRPr>
          </a:p>
          <a:p>
            <a:r>
              <a:rPr lang="zh-CN" altLang="en-US" sz="2458" dirty="0"/>
              <a:t>例：</a:t>
            </a:r>
            <a:endParaRPr lang="en-US" altLang="zh-CN" sz="2458" dirty="0"/>
          </a:p>
          <a:p>
            <a:pPr lvl="1"/>
            <a:r>
              <a:rPr lang="zh-CN" altLang="en-US" sz="2458" dirty="0"/>
              <a:t>一套航天飞机所用的软件：</a:t>
            </a:r>
            <a:r>
              <a:rPr lang="en-US" altLang="zh-CN" sz="2458" dirty="0">
                <a:solidFill>
                  <a:srgbClr val="0000FF"/>
                </a:solidFill>
              </a:rPr>
              <a:t>2560</a:t>
            </a:r>
            <a:r>
              <a:rPr lang="zh-CN" altLang="en-US" sz="2458" dirty="0">
                <a:solidFill>
                  <a:srgbClr val="0000FF"/>
                </a:solidFill>
              </a:rPr>
              <a:t>万行</a:t>
            </a:r>
            <a:r>
              <a:rPr lang="zh-CN" altLang="en-US" sz="2458" dirty="0"/>
              <a:t>，</a:t>
            </a:r>
            <a:r>
              <a:rPr lang="en-US" altLang="zh-CN" sz="2458" dirty="0"/>
              <a:t>22096</a:t>
            </a:r>
            <a:r>
              <a:rPr lang="zh-CN" altLang="en-US" sz="2458" dirty="0"/>
              <a:t>人开发一年，成本达</a:t>
            </a:r>
            <a:r>
              <a:rPr lang="en-US" altLang="zh-CN" sz="2458" dirty="0"/>
              <a:t>12</a:t>
            </a:r>
            <a:r>
              <a:rPr lang="zh-CN" altLang="en-US" sz="2458" dirty="0"/>
              <a:t>亿美元</a:t>
            </a:r>
            <a:endParaRPr lang="en-US" altLang="zh-CN" sz="2458" dirty="0"/>
          </a:p>
          <a:p>
            <a:pPr lvl="1"/>
            <a:r>
              <a:rPr lang="zh-CN" altLang="en-US" sz="2458" dirty="0"/>
              <a:t>花旗银行的自动柜员系统软件：</a:t>
            </a:r>
            <a:r>
              <a:rPr lang="en-US" altLang="zh-CN" sz="2458" dirty="0">
                <a:solidFill>
                  <a:srgbClr val="0000FF"/>
                </a:solidFill>
              </a:rPr>
              <a:t>78</a:t>
            </a:r>
            <a:r>
              <a:rPr lang="zh-CN" altLang="en-US" sz="2458" dirty="0">
                <a:solidFill>
                  <a:srgbClr val="0000FF"/>
                </a:solidFill>
              </a:rPr>
              <a:t>万行</a:t>
            </a:r>
            <a:endParaRPr lang="en-US" altLang="zh-CN" sz="2458" dirty="0">
              <a:solidFill>
                <a:srgbClr val="0000FF"/>
              </a:solidFill>
            </a:endParaRPr>
          </a:p>
          <a:p>
            <a:pPr lvl="1"/>
            <a:r>
              <a:rPr lang="zh-CN" altLang="en-US" sz="2458" dirty="0"/>
              <a:t>伦敦希斯罗机场使用的计算机管制系统：</a:t>
            </a:r>
            <a:r>
              <a:rPr lang="en-US" altLang="zh-CN" sz="2458" dirty="0">
                <a:solidFill>
                  <a:srgbClr val="0000FF"/>
                </a:solidFill>
              </a:rPr>
              <a:t>100</a:t>
            </a:r>
            <a:r>
              <a:rPr lang="zh-CN" altLang="en-US" sz="2458" dirty="0">
                <a:solidFill>
                  <a:srgbClr val="0000FF"/>
                </a:solidFill>
              </a:rPr>
              <a:t>万行</a:t>
            </a:r>
            <a:r>
              <a:rPr lang="zh-CN" altLang="en-US" sz="2458" dirty="0"/>
              <a:t>，</a:t>
            </a:r>
            <a:r>
              <a:rPr lang="en-US" altLang="zh-CN" sz="2458" dirty="0"/>
              <a:t>1600</a:t>
            </a:r>
            <a:r>
              <a:rPr lang="zh-CN" altLang="en-US" sz="2458" dirty="0"/>
              <a:t>人开发一年，完善（</a:t>
            </a:r>
            <a:r>
              <a:rPr lang="en-US" altLang="zh-CN" sz="2458" dirty="0"/>
              <a:t>500</a:t>
            </a:r>
            <a:r>
              <a:rPr lang="zh-CN" altLang="en-US" sz="2458" dirty="0"/>
              <a:t>人年）</a:t>
            </a:r>
            <a:endParaRPr lang="en-US" altLang="zh-CN" sz="2458" dirty="0"/>
          </a:p>
          <a:p>
            <a:pPr marL="0" indent="0">
              <a:buNone/>
            </a:pPr>
            <a:endParaRPr lang="en-HK" altLang="zh-CN" sz="2868" dirty="0">
              <a:solidFill>
                <a:srgbClr val="FF0000"/>
              </a:solidFill>
            </a:endParaRPr>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6.2.1 </a:t>
            </a:r>
            <a:r>
              <a:rPr lang="zh-CN" altLang="en-US" sz="4097" b="1" dirty="0">
                <a:solidFill>
                  <a:schemeClr val="bg1"/>
                </a:solidFill>
              </a:rPr>
              <a:t>软件复杂性的概念</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10</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852265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lnSpcReduction="10000"/>
          </a:bodyPr>
          <a:lstStyle/>
          <a:p>
            <a:pPr marL="0" indent="0">
              <a:buNone/>
            </a:pPr>
            <a:r>
              <a:rPr lang="en-US" altLang="zh-CN" sz="2458" b="1" dirty="0"/>
              <a:t>2. </a:t>
            </a:r>
            <a:r>
              <a:rPr lang="zh-CN" altLang="en-US" sz="2458" b="1" dirty="0"/>
              <a:t>程序复杂性度量</a:t>
            </a:r>
            <a:endParaRPr lang="en-US" altLang="zh-CN" sz="2458" b="1" dirty="0"/>
          </a:p>
          <a:p>
            <a:pPr marL="0" indent="0">
              <a:buNone/>
            </a:pPr>
            <a:r>
              <a:rPr lang="en-US" altLang="zh-CN" sz="2458" dirty="0"/>
              <a:t>(1) </a:t>
            </a:r>
            <a:r>
              <a:rPr lang="zh-CN" altLang="en-US" sz="2458" dirty="0"/>
              <a:t>软件度量</a:t>
            </a:r>
            <a:endParaRPr lang="en-US" altLang="zh-CN" sz="2458" dirty="0"/>
          </a:p>
          <a:p>
            <a:pPr lvl="1"/>
            <a:r>
              <a:rPr lang="zh-CN" altLang="en-US" sz="2458" dirty="0">
                <a:solidFill>
                  <a:srgbClr val="FF0000"/>
                </a:solidFill>
              </a:rPr>
              <a:t>规模</a:t>
            </a:r>
            <a:r>
              <a:rPr lang="zh-CN" altLang="en-US" sz="2458" dirty="0"/>
              <a:t>，即总共的指令数，或源程序行数</a:t>
            </a:r>
            <a:endParaRPr lang="en-US" altLang="zh-CN" sz="2458" dirty="0"/>
          </a:p>
          <a:p>
            <a:pPr lvl="1"/>
            <a:r>
              <a:rPr lang="zh-CN" altLang="en-US" sz="2458" dirty="0">
                <a:solidFill>
                  <a:srgbClr val="FF0000"/>
                </a:solidFill>
              </a:rPr>
              <a:t>难度</a:t>
            </a:r>
            <a:r>
              <a:rPr lang="zh-CN" altLang="en-US" sz="2458" dirty="0"/>
              <a:t>，通常由程序中出现的操作数的数目所决定的量来表示</a:t>
            </a:r>
            <a:endParaRPr lang="en-US" altLang="zh-CN" sz="2458" dirty="0"/>
          </a:p>
          <a:p>
            <a:pPr lvl="1"/>
            <a:r>
              <a:rPr lang="zh-CN" altLang="en-US" sz="2458" dirty="0">
                <a:solidFill>
                  <a:srgbClr val="FF0000"/>
                </a:solidFill>
              </a:rPr>
              <a:t>结构</a:t>
            </a:r>
            <a:r>
              <a:rPr lang="zh-CN" altLang="en-US" sz="2458" dirty="0"/>
              <a:t>，通常用与程序结构有关的度量来表示</a:t>
            </a:r>
            <a:endParaRPr lang="en-US" altLang="zh-CN" sz="2458" dirty="0"/>
          </a:p>
          <a:p>
            <a:pPr lvl="1"/>
            <a:r>
              <a:rPr lang="zh-CN" altLang="en-US" sz="2458" dirty="0">
                <a:solidFill>
                  <a:srgbClr val="FF0000"/>
                </a:solidFill>
              </a:rPr>
              <a:t>智能度</a:t>
            </a:r>
            <a:r>
              <a:rPr lang="zh-CN" altLang="en-US" sz="2458" dirty="0"/>
              <a:t>，即算法的难易程度</a:t>
            </a:r>
            <a:endParaRPr lang="en-US" altLang="zh-CN" sz="2458" dirty="0"/>
          </a:p>
          <a:p>
            <a:r>
              <a:rPr lang="zh-CN" altLang="en-US" sz="2458" dirty="0"/>
              <a:t>例：毕业设计的代码量和难度等要求</a:t>
            </a:r>
            <a:endParaRPr lang="en-US" altLang="zh-CN" sz="2458" dirty="0"/>
          </a:p>
          <a:p>
            <a:pPr marL="0" indent="0">
              <a:buNone/>
            </a:pPr>
            <a:r>
              <a:rPr lang="en-US" altLang="zh-CN" sz="2458" dirty="0"/>
              <a:t>(2) </a:t>
            </a:r>
            <a:r>
              <a:rPr lang="zh-CN" altLang="en-US" sz="2458" dirty="0"/>
              <a:t>程序复杂性度量原则</a:t>
            </a:r>
            <a:endParaRPr lang="en-US" altLang="zh-CN" sz="2458" dirty="0"/>
          </a:p>
          <a:p>
            <a:pPr lvl="1"/>
            <a:r>
              <a:rPr lang="zh-CN" altLang="en-US" sz="2458" dirty="0"/>
              <a:t>程序</a:t>
            </a:r>
            <a:r>
              <a:rPr lang="zh-CN" altLang="en-US" sz="2458" dirty="0">
                <a:solidFill>
                  <a:srgbClr val="FF0000"/>
                </a:solidFill>
              </a:rPr>
              <a:t>理解</a:t>
            </a:r>
            <a:r>
              <a:rPr lang="zh-CN" altLang="en-US" sz="2458" dirty="0"/>
              <a:t>的难度；</a:t>
            </a:r>
            <a:r>
              <a:rPr lang="zh-CN" altLang="en-US" sz="2458" dirty="0">
                <a:solidFill>
                  <a:srgbClr val="FF0000"/>
                </a:solidFill>
              </a:rPr>
              <a:t>纠错、维护</a:t>
            </a:r>
            <a:r>
              <a:rPr lang="zh-CN" altLang="en-US" sz="2458" dirty="0"/>
              <a:t>程序的难度；向他人</a:t>
            </a:r>
            <a:r>
              <a:rPr lang="zh-CN" altLang="en-US" sz="2458" dirty="0">
                <a:solidFill>
                  <a:srgbClr val="FF0000"/>
                </a:solidFill>
              </a:rPr>
              <a:t>解释</a:t>
            </a:r>
            <a:r>
              <a:rPr lang="zh-CN" altLang="en-US" sz="2458" dirty="0"/>
              <a:t>程序的难度；按指定方法</a:t>
            </a:r>
            <a:r>
              <a:rPr lang="zh-CN" altLang="en-US" sz="2458" dirty="0">
                <a:solidFill>
                  <a:srgbClr val="FF0000"/>
                </a:solidFill>
              </a:rPr>
              <a:t>修改</a:t>
            </a:r>
            <a:r>
              <a:rPr lang="zh-CN" altLang="en-US" sz="2458" dirty="0"/>
              <a:t>程序的难度；根据设计文件</a:t>
            </a:r>
            <a:r>
              <a:rPr lang="zh-CN" altLang="en-US" sz="2458" dirty="0">
                <a:solidFill>
                  <a:srgbClr val="FF0000"/>
                </a:solidFill>
              </a:rPr>
              <a:t>编写</a:t>
            </a:r>
            <a:r>
              <a:rPr lang="zh-CN" altLang="en-US" sz="2458" dirty="0"/>
              <a:t>程序的工作量；执行程序时需要</a:t>
            </a:r>
            <a:r>
              <a:rPr lang="zh-CN" altLang="en-US" sz="2458" dirty="0">
                <a:solidFill>
                  <a:srgbClr val="FF0000"/>
                </a:solidFill>
              </a:rPr>
              <a:t>资源</a:t>
            </a:r>
            <a:r>
              <a:rPr lang="zh-CN" altLang="en-US" sz="2458" dirty="0"/>
              <a:t>的程度。</a:t>
            </a:r>
            <a:endParaRPr lang="en-US" altLang="zh-CN" sz="2458" dirty="0"/>
          </a:p>
          <a:p>
            <a:pPr marL="0" indent="0">
              <a:buNone/>
            </a:pP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6.2.1 </a:t>
            </a:r>
            <a:r>
              <a:rPr lang="zh-CN" altLang="en-US" sz="4097" b="1" dirty="0">
                <a:solidFill>
                  <a:schemeClr val="bg1"/>
                </a:solidFill>
              </a:rPr>
              <a:t>软件复杂性的概念</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11</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259588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软件复杂性的产生原因</a:t>
            </a:r>
            <a:endParaRPr lang="en-US" altLang="zh-CN" sz="2458" b="1" dirty="0"/>
          </a:p>
          <a:p>
            <a:pPr marL="0" indent="0">
              <a:buNone/>
            </a:pPr>
            <a:r>
              <a:rPr lang="en-US" altLang="zh-CN" sz="2458" dirty="0"/>
              <a:t>(1) </a:t>
            </a:r>
            <a:r>
              <a:rPr lang="zh-CN" altLang="en-US" sz="2458" dirty="0"/>
              <a:t>追求完美，想发明“</a:t>
            </a:r>
            <a:r>
              <a:rPr lang="zh-CN" altLang="en-US" sz="2458" dirty="0">
                <a:solidFill>
                  <a:srgbClr val="FF0000"/>
                </a:solidFill>
              </a:rPr>
              <a:t>银弹</a:t>
            </a:r>
            <a:r>
              <a:rPr lang="zh-CN" altLang="en-US" sz="2458" dirty="0"/>
              <a:t>”</a:t>
            </a:r>
            <a:endParaRPr lang="en-US" altLang="zh-CN" sz="2458" dirty="0"/>
          </a:p>
          <a:p>
            <a:pPr marL="0" indent="0">
              <a:buNone/>
            </a:pPr>
            <a:endParaRPr lang="en-US" altLang="zh-CN" sz="2458" dirty="0"/>
          </a:p>
          <a:p>
            <a:pPr marL="0" indent="0">
              <a:buNone/>
            </a:pPr>
            <a:r>
              <a:rPr lang="en-US" altLang="zh-CN" sz="2458" dirty="0"/>
              <a:t>(2) </a:t>
            </a:r>
            <a:r>
              <a:rPr lang="zh-CN" altLang="en-US" sz="2458" dirty="0"/>
              <a:t>系统使用过程中</a:t>
            </a:r>
            <a:r>
              <a:rPr lang="zh-CN" altLang="en-US" sz="2458" dirty="0">
                <a:solidFill>
                  <a:srgbClr val="FF0000"/>
                </a:solidFill>
              </a:rPr>
              <a:t>逐步变得复杂</a:t>
            </a:r>
            <a:r>
              <a:rPr lang="zh-CN" altLang="en-US" sz="2458" dirty="0"/>
              <a:t>（例：</a:t>
            </a:r>
            <a:r>
              <a:rPr lang="en-US" altLang="zh-CN" sz="2458" dirty="0"/>
              <a:t>Java</a:t>
            </a:r>
            <a:r>
              <a:rPr lang="zh-CN" altLang="en-US" sz="2458" dirty="0"/>
              <a:t>编程语言）</a:t>
            </a:r>
            <a:endParaRPr lang="en-US" altLang="zh-CN" sz="2458" dirty="0"/>
          </a:p>
          <a:p>
            <a:pPr marL="0" indent="0">
              <a:buNone/>
            </a:pPr>
            <a:endParaRPr lang="en-US" altLang="zh-CN" sz="2458" dirty="0"/>
          </a:p>
          <a:p>
            <a:pPr marL="0" indent="0">
              <a:buNone/>
            </a:pPr>
            <a:r>
              <a:rPr lang="en-US" altLang="zh-CN" sz="2458" dirty="0"/>
              <a:t>(3) </a:t>
            </a:r>
            <a:r>
              <a:rPr lang="zh-CN" altLang="en-US" sz="2458" dirty="0"/>
              <a:t>软件工程存在着“</a:t>
            </a:r>
            <a:r>
              <a:rPr lang="zh-CN" altLang="en-US" sz="2458" dirty="0">
                <a:solidFill>
                  <a:srgbClr val="FF0000"/>
                </a:solidFill>
              </a:rPr>
              <a:t>陷阱</a:t>
            </a:r>
            <a:r>
              <a:rPr lang="zh-CN" altLang="en-US" sz="2458" dirty="0"/>
              <a:t>”（例：看似简单明了的东西，却有可能变成一个落后进度、超出预算、存在大量缺陷的怪物）</a:t>
            </a:r>
            <a:endParaRPr lang="en-US" altLang="zh-CN" sz="2458" dirty="0"/>
          </a:p>
          <a:p>
            <a:endParaRPr lang="en-US" altLang="zh-CN" sz="2458" dirty="0"/>
          </a:p>
          <a:p>
            <a:endParaRPr lang="en-US" altLang="zh-CN" sz="2458" dirty="0"/>
          </a:p>
          <a:p>
            <a:endParaRPr lang="en-US" altLang="zh-CN" sz="245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6.2.2 </a:t>
            </a:r>
            <a:r>
              <a:rPr lang="zh-CN" altLang="en-US" sz="4097" b="1" dirty="0">
                <a:solidFill>
                  <a:schemeClr val="bg1"/>
                </a:solidFill>
              </a:rPr>
              <a:t>软件复杂性的产生与后果</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12</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764748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fontScale="92500" lnSpcReduction="20000"/>
          </a:bodyPr>
          <a:lstStyle/>
          <a:p>
            <a:pPr marL="0" indent="0">
              <a:buNone/>
            </a:pPr>
            <a:r>
              <a:rPr lang="en-US" altLang="zh-CN" sz="2458" b="1" dirty="0"/>
              <a:t>1. </a:t>
            </a:r>
            <a:r>
              <a:rPr lang="zh-CN" altLang="en-US" sz="2458" b="1" dirty="0"/>
              <a:t>复杂性与实用性</a:t>
            </a:r>
            <a:endParaRPr lang="en-US" altLang="zh-CN" sz="2458" b="1" dirty="0"/>
          </a:p>
          <a:p>
            <a:r>
              <a:rPr lang="zh-CN" altLang="en-US" sz="2458" dirty="0">
                <a:solidFill>
                  <a:srgbClr val="FF0000"/>
                </a:solidFill>
              </a:rPr>
              <a:t>复杂系统通常都会失败</a:t>
            </a:r>
            <a:r>
              <a:rPr lang="zh-CN" altLang="en-US" sz="2458" dirty="0"/>
              <a:t>，不过失败后通常还会衍生出一个相对简单而易用的系统，例如：</a:t>
            </a:r>
            <a:endParaRPr lang="en-US" altLang="zh-CN" sz="2458" dirty="0"/>
          </a:p>
          <a:p>
            <a:pPr lvl="1"/>
            <a:r>
              <a:rPr lang="zh-CN" altLang="en-US" sz="2458" dirty="0"/>
              <a:t>为简化</a:t>
            </a:r>
            <a:r>
              <a:rPr lang="en-US" altLang="zh-CN" sz="2458" dirty="0"/>
              <a:t>MULTICS</a:t>
            </a:r>
            <a:r>
              <a:rPr lang="zh-CN" altLang="en-US" sz="2458" dirty="0"/>
              <a:t>而诞生的</a:t>
            </a:r>
            <a:r>
              <a:rPr lang="en-US" altLang="zh-CN" sz="2458" dirty="0"/>
              <a:t>UNIX</a:t>
            </a:r>
            <a:r>
              <a:rPr lang="zh-CN" altLang="en-US" sz="2458" dirty="0"/>
              <a:t>已被广泛使用了三十多年</a:t>
            </a:r>
            <a:endParaRPr lang="en-US" altLang="zh-CN" sz="2458" dirty="0"/>
          </a:p>
          <a:p>
            <a:pPr lvl="1"/>
            <a:r>
              <a:rPr lang="zh-CN" altLang="en-US" sz="2458" dirty="0"/>
              <a:t>针对</a:t>
            </a:r>
            <a:r>
              <a:rPr lang="en-US" altLang="zh-CN" sz="2458" dirty="0"/>
              <a:t>J2EE</a:t>
            </a:r>
            <a:r>
              <a:rPr lang="zh-CN" altLang="en-US" sz="2458" dirty="0"/>
              <a:t>复杂性而出现的轻量级解决方案，</a:t>
            </a:r>
            <a:r>
              <a:rPr lang="en-US" altLang="zh-CN" sz="2458" dirty="0"/>
              <a:t>Spring, Hibernate</a:t>
            </a:r>
            <a:r>
              <a:rPr lang="zh-CN" altLang="en-US" sz="2458" dirty="0"/>
              <a:t>等</a:t>
            </a:r>
            <a:endParaRPr lang="en-US" altLang="zh-CN" sz="2458" dirty="0"/>
          </a:p>
          <a:p>
            <a:pPr lvl="1"/>
            <a:r>
              <a:rPr lang="en-US" altLang="zh-CN" sz="2458" dirty="0"/>
              <a:t>SMTP</a:t>
            </a:r>
            <a:r>
              <a:rPr lang="zh-CN" altLang="en-US" sz="2458" dirty="0"/>
              <a:t>和</a:t>
            </a:r>
            <a:r>
              <a:rPr lang="en-US" altLang="zh-CN" sz="2458" dirty="0"/>
              <a:t>POP3</a:t>
            </a:r>
            <a:r>
              <a:rPr lang="zh-CN" altLang="en-US" sz="2458" dirty="0"/>
              <a:t>虽有安全隐患等，但比</a:t>
            </a:r>
            <a:r>
              <a:rPr lang="en-US" altLang="zh-CN" sz="2458" dirty="0"/>
              <a:t>X.400</a:t>
            </a:r>
            <a:r>
              <a:rPr lang="zh-CN" altLang="en-US" sz="2458" dirty="0"/>
              <a:t>协议简单很多，而</a:t>
            </a:r>
            <a:r>
              <a:rPr lang="en-US" altLang="zh-CN" sz="2458" dirty="0"/>
              <a:t>X.400</a:t>
            </a:r>
            <a:r>
              <a:rPr lang="zh-CN" altLang="en-US" sz="2458" dirty="0"/>
              <a:t>已很少见到</a:t>
            </a:r>
            <a:endParaRPr lang="en-US" altLang="zh-CN" sz="2458" dirty="0"/>
          </a:p>
          <a:p>
            <a:r>
              <a:rPr lang="zh-CN" altLang="en-US" sz="2458" dirty="0">
                <a:solidFill>
                  <a:srgbClr val="0000FF"/>
                </a:solidFill>
              </a:rPr>
              <a:t>例</a:t>
            </a:r>
            <a:r>
              <a:rPr lang="zh-CN" altLang="en-US" sz="2458" dirty="0"/>
              <a:t>：学术研究中的代码</a:t>
            </a:r>
            <a:endParaRPr lang="en-HK" altLang="zh-CN" sz="2458" dirty="0"/>
          </a:p>
          <a:p>
            <a:pPr marL="0" indent="0">
              <a:buNone/>
            </a:pPr>
            <a:endParaRPr lang="en-HK" altLang="zh-CN" sz="2458" dirty="0"/>
          </a:p>
          <a:p>
            <a:pPr marL="0" indent="0">
              <a:buNone/>
            </a:pPr>
            <a:r>
              <a:rPr lang="en-US" altLang="zh-CN" sz="2458" b="1" dirty="0"/>
              <a:t>2. </a:t>
            </a:r>
            <a:r>
              <a:rPr lang="zh-CN" altLang="en-US" sz="2458" b="1" dirty="0"/>
              <a:t>软件复杂性带来的危害</a:t>
            </a:r>
            <a:endParaRPr lang="en-US" altLang="zh-CN" sz="2458" b="1" dirty="0"/>
          </a:p>
          <a:p>
            <a:r>
              <a:rPr lang="zh-CN" altLang="en-US" sz="2458" dirty="0"/>
              <a:t>增加开发难度，降低</a:t>
            </a:r>
            <a:r>
              <a:rPr lang="zh-CN" altLang="en-US" sz="2458" dirty="0">
                <a:solidFill>
                  <a:srgbClr val="FF0000"/>
                </a:solidFill>
              </a:rPr>
              <a:t>开发</a:t>
            </a:r>
            <a:r>
              <a:rPr lang="zh-CN" altLang="en-US" sz="2458" dirty="0"/>
              <a:t>效率</a:t>
            </a:r>
            <a:endParaRPr lang="en-US" altLang="zh-CN" sz="2458" dirty="0"/>
          </a:p>
          <a:p>
            <a:r>
              <a:rPr lang="zh-CN" altLang="en-US" sz="2458" dirty="0"/>
              <a:t>增加</a:t>
            </a:r>
            <a:r>
              <a:rPr lang="zh-CN" altLang="en-US" sz="2458" dirty="0">
                <a:solidFill>
                  <a:srgbClr val="FF0000"/>
                </a:solidFill>
              </a:rPr>
              <a:t>维护</a:t>
            </a:r>
            <a:r>
              <a:rPr lang="zh-CN" altLang="en-US" sz="2458" dirty="0"/>
              <a:t>难度</a:t>
            </a:r>
            <a:endParaRPr lang="en-US" altLang="zh-CN" sz="2458" dirty="0"/>
          </a:p>
          <a:p>
            <a:r>
              <a:rPr lang="zh-CN" altLang="en-US" sz="2458" dirty="0"/>
              <a:t>增加学习</a:t>
            </a:r>
            <a:r>
              <a:rPr lang="zh-CN" altLang="en-US" sz="2458" dirty="0">
                <a:solidFill>
                  <a:srgbClr val="FF0000"/>
                </a:solidFill>
              </a:rPr>
              <a:t>使用</a:t>
            </a:r>
            <a:r>
              <a:rPr lang="zh-CN" altLang="en-US" sz="2458" dirty="0"/>
              <a:t>难度</a:t>
            </a:r>
            <a:endParaRPr lang="en-US" altLang="zh-CN" sz="245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6.2.2 </a:t>
            </a:r>
            <a:r>
              <a:rPr lang="zh-CN" altLang="en-US" sz="4097" b="1" dirty="0">
                <a:solidFill>
                  <a:schemeClr val="bg1"/>
                </a:solidFill>
              </a:rPr>
              <a:t>软件复杂性的产生与后果</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13</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512056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大型软件开发概述</a:t>
            </a:r>
            <a:endParaRPr lang="en-US" altLang="zh-CN" sz="2458" b="1" dirty="0"/>
          </a:p>
          <a:p>
            <a:r>
              <a:rPr lang="zh-CN" altLang="en-US" sz="2458" dirty="0">
                <a:solidFill>
                  <a:srgbClr val="FF0000"/>
                </a:solidFill>
              </a:rPr>
              <a:t>工程化</a:t>
            </a:r>
            <a:r>
              <a:rPr lang="zh-CN" altLang="en-US" sz="2458" dirty="0"/>
              <a:t>的开发控制成为软件系统成功的保证</a:t>
            </a:r>
            <a:endParaRPr lang="en-US" altLang="zh-CN" sz="2458" dirty="0"/>
          </a:p>
          <a:p>
            <a:pPr lvl="1"/>
            <a:r>
              <a:rPr lang="zh-CN" altLang="en-US" sz="2458" dirty="0"/>
              <a:t>出色的编程能力和开发技巧</a:t>
            </a:r>
            <a:r>
              <a:rPr lang="en-US" altLang="zh-CN" sz="2458" dirty="0"/>
              <a:t>+</a:t>
            </a:r>
            <a:r>
              <a:rPr lang="zh-CN" altLang="en-US" sz="2458" dirty="0"/>
              <a:t>严格的软件工程思想</a:t>
            </a:r>
            <a:endParaRPr lang="en-HK" altLang="zh-CN" sz="2458" dirty="0"/>
          </a:p>
          <a:p>
            <a:pPr marL="539348" lvl="1" indent="0">
              <a:buNone/>
            </a:pPr>
            <a:endParaRPr lang="en-HK" altLang="zh-CN" sz="2458" dirty="0"/>
          </a:p>
          <a:p>
            <a:pPr marL="0" indent="0">
              <a:buNone/>
            </a:pPr>
            <a:r>
              <a:rPr lang="en-US" altLang="zh-CN" sz="2458" b="1" dirty="0"/>
              <a:t>2. </a:t>
            </a:r>
            <a:r>
              <a:rPr lang="zh-CN" altLang="en-US" sz="2458" b="1" dirty="0"/>
              <a:t>软件可靠性设计</a:t>
            </a:r>
            <a:endParaRPr lang="en-US" altLang="zh-CN" sz="2458" b="1" dirty="0"/>
          </a:p>
          <a:p>
            <a:r>
              <a:rPr lang="zh-CN" altLang="en-US" sz="2458" dirty="0">
                <a:solidFill>
                  <a:srgbClr val="FF0000"/>
                </a:solidFill>
              </a:rPr>
              <a:t>软件可靠性</a:t>
            </a:r>
            <a:r>
              <a:rPr lang="zh-CN" altLang="en-US" sz="2458" dirty="0"/>
              <a:t>：在规定的条件下和规定的时间内，软件成功地完成规定功能的能力或不引起系统故障的能力</a:t>
            </a:r>
            <a:endParaRPr lang="en-US" altLang="zh-CN" sz="2458" dirty="0"/>
          </a:p>
          <a:p>
            <a:pPr lvl="1"/>
            <a:r>
              <a:rPr lang="zh-CN" altLang="en-US" sz="2458" dirty="0"/>
              <a:t>软件开发过程中所使用的软件开发学</a:t>
            </a:r>
            <a:endParaRPr lang="en-US" altLang="zh-CN" sz="2458" dirty="0"/>
          </a:p>
          <a:p>
            <a:pPr lvl="1"/>
            <a:r>
              <a:rPr lang="zh-CN" altLang="en-US" sz="2458" dirty="0"/>
              <a:t>与验证方法有关</a:t>
            </a:r>
            <a:endParaRPr lang="en-US" altLang="zh-CN" sz="2458" dirty="0"/>
          </a:p>
          <a:p>
            <a:pPr lvl="1"/>
            <a:r>
              <a:rPr lang="zh-CN" altLang="en-US" sz="2458" dirty="0"/>
              <a:t>使用的程序设计语言、软件运行环境条件、操作人员的素质等</a:t>
            </a:r>
            <a:endParaRPr lang="en-US" altLang="zh-CN" sz="2458" dirty="0"/>
          </a:p>
          <a:p>
            <a:endParaRPr lang="en-US" altLang="zh-CN" sz="286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6.2.3 </a:t>
            </a:r>
            <a:r>
              <a:rPr lang="zh-CN" altLang="en-US" sz="4097" b="1" dirty="0">
                <a:solidFill>
                  <a:schemeClr val="bg1"/>
                </a:solidFill>
              </a:rPr>
              <a:t>大型软件开发的过程</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14</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49937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lnSpcReduction="10000"/>
          </a:bodyPr>
          <a:lstStyle/>
          <a:p>
            <a:pPr marL="0" indent="0">
              <a:buNone/>
            </a:pPr>
            <a:r>
              <a:rPr lang="en-US" altLang="zh-CN" sz="2458" b="1" dirty="0"/>
              <a:t>3. </a:t>
            </a:r>
            <a:r>
              <a:rPr lang="zh-CN" altLang="en-US" sz="2458" b="1" dirty="0"/>
              <a:t>软件容错和避错</a:t>
            </a:r>
            <a:endParaRPr lang="en-US" altLang="zh-CN" sz="2458" b="1" dirty="0"/>
          </a:p>
          <a:p>
            <a:r>
              <a:rPr lang="zh-CN" altLang="en-US" sz="2458" dirty="0"/>
              <a:t>在一定程度上对自身故障的作用具有屏蔽能力，就称此软件为具有容错功能的软件，即容错软件（</a:t>
            </a:r>
            <a:r>
              <a:rPr lang="en-US" altLang="zh-CN" sz="2458" dirty="0"/>
              <a:t>Fault-Tolerant Software, FTS</a:t>
            </a:r>
            <a:r>
              <a:rPr lang="zh-CN" altLang="en-US" sz="2458" dirty="0"/>
              <a:t>）</a:t>
            </a:r>
            <a:endParaRPr lang="en-US" altLang="zh-CN" sz="2458" dirty="0"/>
          </a:p>
          <a:p>
            <a:r>
              <a:rPr lang="zh-CN" altLang="en-US" sz="2458" dirty="0">
                <a:solidFill>
                  <a:srgbClr val="0000FF"/>
                </a:solidFill>
              </a:rPr>
              <a:t>例</a:t>
            </a:r>
            <a:r>
              <a:rPr lang="zh-CN" altLang="en-US" sz="2458" dirty="0"/>
              <a:t>：航空飞行器、空间飞行器</a:t>
            </a:r>
            <a:endParaRPr lang="en-US" altLang="zh-CN" sz="2458" dirty="0"/>
          </a:p>
          <a:p>
            <a:r>
              <a:rPr lang="zh-CN" altLang="en-US" sz="2458" dirty="0">
                <a:solidFill>
                  <a:srgbClr val="0000FF"/>
                </a:solidFill>
              </a:rPr>
              <a:t>例</a:t>
            </a:r>
            <a:r>
              <a:rPr lang="zh-CN" altLang="en-US" sz="2458" dirty="0"/>
              <a:t>：</a:t>
            </a:r>
            <a:r>
              <a:rPr lang="en-US" altLang="zh-CN" sz="2458" dirty="0" err="1"/>
              <a:t>AlphaGo</a:t>
            </a:r>
            <a:r>
              <a:rPr lang="zh-CN" altLang="en-US" sz="2458" dirty="0"/>
              <a:t>中的自学习能力</a:t>
            </a:r>
            <a:endParaRPr lang="en-HK" altLang="zh-CN" sz="2458" dirty="0"/>
          </a:p>
          <a:p>
            <a:pPr marL="0" indent="0">
              <a:buNone/>
            </a:pPr>
            <a:endParaRPr lang="en-US" altLang="zh-CN" sz="2458" dirty="0"/>
          </a:p>
          <a:p>
            <a:pPr marL="0" indent="0">
              <a:buNone/>
            </a:pPr>
            <a:r>
              <a:rPr lang="en-US" altLang="zh-CN" sz="2458" b="1" dirty="0"/>
              <a:t>4. </a:t>
            </a:r>
            <a:r>
              <a:rPr lang="zh-CN" altLang="en-US" sz="2458" b="1" dirty="0"/>
              <a:t>可测试性设计</a:t>
            </a:r>
            <a:endParaRPr lang="en-US" altLang="zh-CN" sz="2458" b="1" dirty="0"/>
          </a:p>
          <a:p>
            <a:r>
              <a:rPr lang="zh-CN" altLang="en-US" sz="2458" dirty="0"/>
              <a:t>可测试性设计是系统设计人员在设计计算机系统的同时就</a:t>
            </a:r>
            <a:r>
              <a:rPr lang="zh-CN" altLang="en-US" sz="2458" dirty="0">
                <a:solidFill>
                  <a:srgbClr val="FF0000"/>
                </a:solidFill>
              </a:rPr>
              <a:t>充分考虑到测试的要求</a:t>
            </a:r>
            <a:r>
              <a:rPr lang="zh-CN" altLang="en-US" sz="2458" dirty="0"/>
              <a:t>，即用故障诊断的理论、方法和技术去指导系统设计，实现功能设计与测试设计的统一。</a:t>
            </a:r>
            <a:endParaRPr lang="en-US" altLang="zh-CN" sz="2458" dirty="0"/>
          </a:p>
          <a:p>
            <a:r>
              <a:rPr lang="zh-CN" altLang="en-US" sz="2458" b="1" dirty="0">
                <a:solidFill>
                  <a:srgbClr val="FF0000"/>
                </a:solidFill>
              </a:rPr>
              <a:t>核心思想：</a:t>
            </a:r>
            <a:r>
              <a:rPr lang="zh-CN" altLang="en-US" sz="2458" dirty="0"/>
              <a:t>提高系统的可控制性和可观测性</a:t>
            </a:r>
            <a:endParaRPr lang="en-US" altLang="zh-CN" sz="245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6.2.3 </a:t>
            </a:r>
            <a:r>
              <a:rPr lang="zh-CN" altLang="en-US" sz="4097" b="1" dirty="0">
                <a:solidFill>
                  <a:schemeClr val="bg1"/>
                </a:solidFill>
              </a:rPr>
              <a:t>大型软件开发的过程</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15</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864831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lnSpcReduction="10000"/>
          </a:bodyPr>
          <a:lstStyle/>
          <a:p>
            <a:pPr marL="0" indent="0">
              <a:buNone/>
            </a:pPr>
            <a:r>
              <a:rPr lang="en-US" altLang="zh-CN" sz="2458" b="1" dirty="0"/>
              <a:t>5. </a:t>
            </a:r>
            <a:r>
              <a:rPr lang="zh-CN" altLang="en-US" sz="2458" b="1" dirty="0"/>
              <a:t>大型软件的开发方法</a:t>
            </a:r>
            <a:endParaRPr lang="en-US" altLang="zh-CN" sz="2458" b="1" dirty="0"/>
          </a:p>
          <a:p>
            <a:r>
              <a:rPr lang="zh-CN" altLang="en-US" sz="2458" dirty="0"/>
              <a:t>结构化程序设计技术</a:t>
            </a:r>
            <a:endParaRPr lang="en-US" altLang="zh-CN" sz="2458" dirty="0"/>
          </a:p>
          <a:p>
            <a:r>
              <a:rPr lang="zh-CN" altLang="en-US" sz="2458" dirty="0"/>
              <a:t>面向对象技术</a:t>
            </a:r>
            <a:endParaRPr lang="en-US" altLang="zh-CN" sz="2458" dirty="0"/>
          </a:p>
          <a:p>
            <a:r>
              <a:rPr lang="zh-CN" altLang="en-US" sz="2458" dirty="0"/>
              <a:t>净室（</a:t>
            </a:r>
            <a:r>
              <a:rPr lang="en-US" altLang="zh-CN" sz="2458" dirty="0" err="1"/>
              <a:t>Cleanroom</a:t>
            </a:r>
            <a:r>
              <a:rPr lang="zh-CN" altLang="en-US" sz="2458" dirty="0"/>
              <a:t>）软件技术</a:t>
            </a:r>
            <a:endParaRPr lang="en-US" altLang="zh-CN" sz="2458" dirty="0"/>
          </a:p>
          <a:p>
            <a:r>
              <a:rPr lang="zh-CN" altLang="en-US" sz="2458" dirty="0"/>
              <a:t>螺旋式增量技术</a:t>
            </a:r>
            <a:endParaRPr lang="en-HK" altLang="zh-CN" sz="2458" dirty="0"/>
          </a:p>
          <a:p>
            <a:pPr marL="0" indent="0">
              <a:buNone/>
            </a:pPr>
            <a:endParaRPr lang="en-US" altLang="zh-CN" sz="2458" dirty="0"/>
          </a:p>
          <a:p>
            <a:pPr marL="0" indent="0">
              <a:buNone/>
            </a:pPr>
            <a:r>
              <a:rPr lang="en-US" altLang="zh-CN" sz="2458" b="1" dirty="0"/>
              <a:t>6. </a:t>
            </a:r>
            <a:r>
              <a:rPr lang="zh-CN" altLang="en-US" sz="2458" b="1" dirty="0"/>
              <a:t>大型软件开发的成功案例</a:t>
            </a:r>
            <a:r>
              <a:rPr lang="en-US" altLang="zh-CN" sz="2458" b="1" dirty="0"/>
              <a:t>--</a:t>
            </a:r>
            <a:r>
              <a:rPr lang="zh-CN" altLang="en-US" sz="2458" b="1" dirty="0"/>
              <a:t>子弹列车控制系统</a:t>
            </a:r>
            <a:r>
              <a:rPr lang="en-US" altLang="zh-CN" sz="2458" b="1" dirty="0"/>
              <a:t> </a:t>
            </a:r>
            <a:endParaRPr lang="en-US" altLang="zh-CN" sz="2458" dirty="0"/>
          </a:p>
          <a:p>
            <a:r>
              <a:rPr lang="zh-CN" altLang="en-US" sz="2458" dirty="0"/>
              <a:t>日本的新干线子弹列车（</a:t>
            </a:r>
            <a:r>
              <a:rPr lang="en-US" altLang="zh-CN" sz="2458" dirty="0"/>
              <a:t>Bullet Train</a:t>
            </a:r>
            <a:r>
              <a:rPr lang="zh-CN" altLang="en-US" sz="2458" dirty="0"/>
              <a:t>）开始运营后，多年来从未发生过人员死亡的事故，因此号称为全球最安全的高速铁路之一。其中很大程度上是在于软件</a:t>
            </a:r>
            <a:r>
              <a:rPr lang="zh-CN" altLang="en-US" sz="2458" dirty="0">
                <a:solidFill>
                  <a:srgbClr val="FF0000"/>
                </a:solidFill>
              </a:rPr>
              <a:t>开发过程中借鉴了先进科学的开发技术</a:t>
            </a:r>
            <a:r>
              <a:rPr lang="zh-CN" altLang="en-US" sz="2458" dirty="0"/>
              <a:t>。软件开发商</a:t>
            </a:r>
            <a:r>
              <a:rPr lang="zh-CN" altLang="en-US" sz="2458" dirty="0">
                <a:solidFill>
                  <a:srgbClr val="FF0000"/>
                </a:solidFill>
              </a:rPr>
              <a:t>日立公司</a:t>
            </a:r>
            <a:r>
              <a:rPr lang="zh-CN" altLang="en-US" sz="2458" dirty="0"/>
              <a:t>反复测试软件模块，并把程序员按流水线的形式组织起来严格监督。</a:t>
            </a:r>
            <a:endParaRPr lang="en-US" altLang="zh-CN" sz="245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6.2.3 </a:t>
            </a:r>
            <a:r>
              <a:rPr lang="zh-CN" altLang="en-US" sz="4097" b="1" dirty="0">
                <a:solidFill>
                  <a:schemeClr val="bg1"/>
                </a:solidFill>
              </a:rPr>
              <a:t>大型软件开发的过程</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16</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752981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软件测试的概念</a:t>
            </a:r>
            <a:endParaRPr lang="en-US" altLang="zh-CN" sz="2458" b="1" dirty="0"/>
          </a:p>
          <a:p>
            <a:r>
              <a:rPr lang="zh-CN" altLang="en-US" sz="2458" dirty="0"/>
              <a:t>两类方法：证明程序是正确的；“证伪主义”</a:t>
            </a:r>
            <a:endParaRPr lang="en-US" altLang="zh-CN" sz="2458" dirty="0"/>
          </a:p>
          <a:p>
            <a:r>
              <a:rPr lang="zh-CN" altLang="en-US" sz="2458" dirty="0"/>
              <a:t>例：互联网公司中测试人员的工作</a:t>
            </a:r>
            <a:endParaRPr lang="en-US" altLang="zh-CN" sz="2458" dirty="0"/>
          </a:p>
          <a:p>
            <a:endParaRPr lang="en-US" altLang="zh-CN" sz="2458" dirty="0"/>
          </a:p>
          <a:p>
            <a:pPr marL="0" indent="0">
              <a:buNone/>
            </a:pPr>
            <a:r>
              <a:rPr lang="en-US" altLang="zh-CN" sz="2458" b="1" dirty="0"/>
              <a:t>2. </a:t>
            </a:r>
            <a:r>
              <a:rPr lang="zh-CN" altLang="en-US" sz="2458" b="1" dirty="0"/>
              <a:t>软件测试局限之</a:t>
            </a:r>
            <a:r>
              <a:rPr lang="en-US" altLang="zh-CN" sz="2458" b="1" dirty="0"/>
              <a:t>1</a:t>
            </a:r>
            <a:r>
              <a:rPr lang="zh-CN" altLang="en-US" sz="2458" b="1" dirty="0"/>
              <a:t>：</a:t>
            </a:r>
            <a:r>
              <a:rPr lang="zh-CN" altLang="en-US" sz="2458" dirty="0">
                <a:solidFill>
                  <a:srgbClr val="FF0000"/>
                </a:solidFill>
              </a:rPr>
              <a:t>不能证明</a:t>
            </a:r>
            <a:r>
              <a:rPr lang="zh-CN" altLang="en-US" sz="2458" dirty="0"/>
              <a:t>软件中还有没有其他错误和缺陷</a:t>
            </a:r>
            <a:endParaRPr lang="en-US" altLang="zh-CN" sz="2458" dirty="0"/>
          </a:p>
          <a:p>
            <a:pPr marL="0" indent="0">
              <a:buNone/>
            </a:pPr>
            <a:r>
              <a:rPr lang="en-US" altLang="zh-CN" sz="2458" b="1" dirty="0"/>
              <a:t>3. </a:t>
            </a:r>
            <a:r>
              <a:rPr lang="zh-CN" altLang="en-US" sz="2458" b="1" dirty="0"/>
              <a:t>软件测试局限之</a:t>
            </a:r>
            <a:r>
              <a:rPr lang="en-US" altLang="zh-CN" sz="2458" b="1" dirty="0"/>
              <a:t>2</a:t>
            </a:r>
            <a:r>
              <a:rPr lang="zh-CN" altLang="en-US" sz="2458" b="1" dirty="0"/>
              <a:t>：</a:t>
            </a:r>
            <a:r>
              <a:rPr lang="zh-CN" altLang="en-US" sz="2458" dirty="0"/>
              <a:t>从硬件领域移植过来的测试技术，</a:t>
            </a:r>
            <a:r>
              <a:rPr lang="zh-CN" altLang="en-US" sz="2458" dirty="0">
                <a:solidFill>
                  <a:srgbClr val="FF0000"/>
                </a:solidFill>
              </a:rPr>
              <a:t>有效性不如硬件</a:t>
            </a:r>
            <a:r>
              <a:rPr lang="en-US" altLang="zh-CN" sz="2458" dirty="0"/>
              <a:t>…</a:t>
            </a:r>
          </a:p>
          <a:p>
            <a:pPr marL="0" indent="0">
              <a:buNone/>
            </a:pPr>
            <a:r>
              <a:rPr lang="en-US" altLang="zh-CN" sz="2458" b="1" dirty="0"/>
              <a:t>4. </a:t>
            </a:r>
            <a:r>
              <a:rPr lang="zh-CN" altLang="en-US" sz="2458" b="1" dirty="0"/>
              <a:t>软件测试局限之</a:t>
            </a:r>
            <a:r>
              <a:rPr lang="en-US" altLang="zh-CN" sz="2458" b="1" dirty="0"/>
              <a:t>3</a:t>
            </a:r>
            <a:r>
              <a:rPr lang="zh-CN" altLang="en-US" sz="2458" b="1" dirty="0"/>
              <a:t>：</a:t>
            </a:r>
            <a:r>
              <a:rPr lang="zh-CN" altLang="en-US" sz="2458" dirty="0"/>
              <a:t>如何有效提高机构的测试能力和水平</a:t>
            </a:r>
            <a:r>
              <a:rPr lang="zh-CN" altLang="en-US" sz="2458" dirty="0">
                <a:solidFill>
                  <a:srgbClr val="FF0000"/>
                </a:solidFill>
              </a:rPr>
              <a:t>没有提供指导</a:t>
            </a:r>
            <a:r>
              <a:rPr lang="en-US" altLang="zh-CN" sz="2458" dirty="0"/>
              <a:t>…</a:t>
            </a:r>
          </a:p>
          <a:p>
            <a:pPr marL="0" indent="0">
              <a:buNone/>
            </a:pPr>
            <a:r>
              <a:rPr lang="en-US" altLang="zh-CN" sz="2458" b="1" dirty="0"/>
              <a:t>5. </a:t>
            </a:r>
            <a:r>
              <a:rPr lang="zh-CN" altLang="en-US" sz="2458" b="1" dirty="0"/>
              <a:t>软件测试局限之</a:t>
            </a:r>
            <a:r>
              <a:rPr lang="en-US" altLang="zh-CN" sz="2458" b="1" dirty="0"/>
              <a:t>4</a:t>
            </a:r>
            <a:r>
              <a:rPr lang="zh-CN" altLang="en-US" sz="2458" b="1" dirty="0"/>
              <a:t>：</a:t>
            </a:r>
            <a:r>
              <a:rPr lang="zh-CN" altLang="en-US" sz="2458" dirty="0"/>
              <a:t>设计者如果告诉用户软件有缺陷，</a:t>
            </a:r>
            <a:r>
              <a:rPr lang="zh-CN" altLang="en-US" sz="2458" dirty="0">
                <a:solidFill>
                  <a:srgbClr val="FF0000"/>
                </a:solidFill>
              </a:rPr>
              <a:t>用户则不用了</a:t>
            </a:r>
            <a:r>
              <a:rPr lang="en-US" altLang="zh-CN" sz="2458" dirty="0"/>
              <a:t>…</a:t>
            </a:r>
          </a:p>
          <a:p>
            <a:pPr marL="0" indent="0">
              <a:buNone/>
            </a:pPr>
            <a:r>
              <a:rPr lang="en-US" altLang="zh-CN" sz="2458" b="1" dirty="0"/>
              <a:t>6. </a:t>
            </a:r>
            <a:r>
              <a:rPr lang="zh-CN" altLang="en-US" sz="2458" b="1" dirty="0"/>
              <a:t>软件测试局限之</a:t>
            </a:r>
            <a:r>
              <a:rPr lang="en-US" altLang="zh-CN" sz="2458" b="1" dirty="0"/>
              <a:t>5</a:t>
            </a:r>
            <a:r>
              <a:rPr lang="zh-CN" altLang="en-US" sz="2458" b="1" dirty="0"/>
              <a:t>：</a:t>
            </a:r>
            <a:r>
              <a:rPr lang="zh-CN" altLang="en-US" sz="2458" dirty="0"/>
              <a:t>任何测试都具有</a:t>
            </a:r>
            <a:r>
              <a:rPr lang="zh-CN" altLang="en-US" sz="2458" dirty="0">
                <a:solidFill>
                  <a:srgbClr val="FF0000"/>
                </a:solidFill>
              </a:rPr>
              <a:t>不确定性</a:t>
            </a:r>
            <a:endParaRPr lang="en-US" altLang="zh-CN" sz="2458" dirty="0">
              <a:solidFill>
                <a:srgbClr val="FF0000"/>
              </a:solidFill>
            </a:endParaRPr>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6.2.4 </a:t>
            </a:r>
            <a:r>
              <a:rPr lang="zh-CN" altLang="en-US" sz="4097" b="1" dirty="0">
                <a:solidFill>
                  <a:schemeClr val="bg1"/>
                </a:solidFill>
              </a:rPr>
              <a:t>软件测试及其局限性</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17</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42355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6.1 </a:t>
            </a:r>
            <a:r>
              <a:rPr lang="zh-CN" altLang="en-US" sz="2458" dirty="0">
                <a:solidFill>
                  <a:prstClr val="black"/>
                </a:solidFill>
                <a:latin typeface="微软雅黑" panose="020B0503020204020204" pitchFamily="34" charset="-122"/>
                <a:ea typeface="微软雅黑" panose="020B0503020204020204" pitchFamily="34" charset="-122"/>
              </a:rPr>
              <a:t>基本术语</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6.2 </a:t>
            </a:r>
            <a:r>
              <a:rPr lang="zh-CN" altLang="en-US" sz="2458" dirty="0">
                <a:solidFill>
                  <a:prstClr val="black"/>
                </a:solidFill>
                <a:latin typeface="微软雅黑" panose="020B0503020204020204" pitchFamily="34" charset="-122"/>
                <a:ea typeface="微软雅黑" panose="020B0503020204020204" pitchFamily="34" charset="-122"/>
              </a:rPr>
              <a:t>复杂的软件</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srgbClr val="FF0000"/>
                </a:solidFill>
                <a:latin typeface="微软雅黑" panose="020B0503020204020204" pitchFamily="34" charset="-122"/>
                <a:ea typeface="微软雅黑" panose="020B0503020204020204" pitchFamily="34" charset="-122"/>
              </a:rPr>
              <a:t>6.3 IT</a:t>
            </a:r>
            <a:r>
              <a:rPr lang="zh-CN" altLang="en-US" sz="2458" dirty="0">
                <a:solidFill>
                  <a:srgbClr val="FF0000"/>
                </a:solidFill>
                <a:latin typeface="微软雅黑" panose="020B0503020204020204" pitchFamily="34" charset="-122"/>
                <a:ea typeface="微软雅黑" panose="020B0503020204020204" pitchFamily="34" charset="-122"/>
              </a:rPr>
              <a:t>风险分析和控制方法</a:t>
            </a:r>
            <a:endParaRPr lang="en-US" altLang="zh-CN" sz="245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6.3.1 IT</a:t>
            </a:r>
            <a:r>
              <a:rPr lang="zh-CN" altLang="en-US" sz="2048" dirty="0">
                <a:solidFill>
                  <a:srgbClr val="FF0000"/>
                </a:solidFill>
                <a:latin typeface="微软雅黑" panose="020B0503020204020204" pitchFamily="34" charset="-122"/>
                <a:ea typeface="微软雅黑" panose="020B0503020204020204" pitchFamily="34" charset="-122"/>
              </a:rPr>
              <a:t>风险和可信计算的概念</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6.3.2 IT</a:t>
            </a:r>
            <a:r>
              <a:rPr lang="zh-CN" altLang="en-US" sz="2048" dirty="0">
                <a:solidFill>
                  <a:srgbClr val="FF0000"/>
                </a:solidFill>
                <a:latin typeface="微软雅黑" panose="020B0503020204020204" pitchFamily="34" charset="-122"/>
                <a:ea typeface="微软雅黑" panose="020B0503020204020204" pitchFamily="34" charset="-122"/>
              </a:rPr>
              <a:t>风险的管理过程</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6.3.3 </a:t>
            </a:r>
            <a:r>
              <a:rPr lang="zh-CN" altLang="en-US" sz="2048" dirty="0">
                <a:solidFill>
                  <a:srgbClr val="FF0000"/>
                </a:solidFill>
                <a:latin typeface="微软雅黑" panose="020B0503020204020204" pitchFamily="34" charset="-122"/>
                <a:ea typeface="微软雅黑" panose="020B0503020204020204" pitchFamily="34" charset="-122"/>
              </a:rPr>
              <a:t>信息系统风险评估</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6.3.4 </a:t>
            </a:r>
            <a:r>
              <a:rPr lang="zh-CN" altLang="en-US" sz="2048" dirty="0">
                <a:solidFill>
                  <a:srgbClr val="FF0000"/>
                </a:solidFill>
                <a:latin typeface="微软雅黑" panose="020B0503020204020204" pitchFamily="34" charset="-122"/>
                <a:ea typeface="微软雅黑" panose="020B0503020204020204" pitchFamily="34" charset="-122"/>
              </a:rPr>
              <a:t>项目管理</a:t>
            </a:r>
            <a:endParaRPr lang="en-US" altLang="zh-CN" sz="2048" dirty="0">
              <a:solidFill>
                <a:srgbClr val="FF0000"/>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6.4 IT</a:t>
            </a:r>
            <a:r>
              <a:rPr lang="zh-CN" altLang="en-US" sz="2458" dirty="0">
                <a:solidFill>
                  <a:prstClr val="black"/>
                </a:solidFill>
                <a:latin typeface="微软雅黑" panose="020B0503020204020204" pitchFamily="34" charset="-122"/>
                <a:ea typeface="微软雅黑" panose="020B0503020204020204" pitchFamily="34" charset="-122"/>
              </a:rPr>
              <a:t>使用者的风险意识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6.5 IT</a:t>
            </a:r>
            <a:r>
              <a:rPr lang="zh-CN" altLang="en-US" sz="2458" dirty="0">
                <a:solidFill>
                  <a:prstClr val="black"/>
                </a:solidFill>
                <a:latin typeface="微软雅黑" panose="020B0503020204020204" pitchFamily="34" charset="-122"/>
                <a:ea typeface="微软雅黑" panose="020B0503020204020204" pitchFamily="34" charset="-122"/>
              </a:rPr>
              <a:t>设计者的风险意识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18</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4191309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lnSpcReduction="10000"/>
          </a:bodyPr>
          <a:lstStyle/>
          <a:p>
            <a:pPr marL="0" indent="0">
              <a:buNone/>
            </a:pPr>
            <a:r>
              <a:rPr lang="en-US" altLang="zh-CN" sz="2458" b="1" dirty="0"/>
              <a:t>1. </a:t>
            </a:r>
            <a:r>
              <a:rPr lang="zh-CN" altLang="en-US" sz="2458" b="1" dirty="0"/>
              <a:t>信息系统的安全隐患</a:t>
            </a:r>
            <a:endParaRPr lang="en-US" altLang="zh-CN" sz="2458" b="1" dirty="0"/>
          </a:p>
          <a:p>
            <a:pPr marL="0" indent="0">
              <a:buNone/>
            </a:pPr>
            <a:r>
              <a:rPr lang="en-US" altLang="zh-CN" sz="2458" dirty="0"/>
              <a:t>(1) </a:t>
            </a:r>
            <a:r>
              <a:rPr lang="zh-CN" altLang="en-US" sz="2458" dirty="0"/>
              <a:t>关键组件失效</a:t>
            </a:r>
            <a:endParaRPr lang="en-US" altLang="zh-CN" sz="2458" dirty="0"/>
          </a:p>
          <a:p>
            <a:pPr marL="0" indent="0">
              <a:buNone/>
            </a:pPr>
            <a:r>
              <a:rPr lang="en-US" altLang="zh-CN" sz="2458" dirty="0"/>
              <a:t>(2) </a:t>
            </a:r>
            <a:r>
              <a:rPr lang="zh-CN" altLang="en-US" sz="2458" dirty="0">
                <a:solidFill>
                  <a:srgbClr val="FF0000"/>
                </a:solidFill>
              </a:rPr>
              <a:t>自然灾害</a:t>
            </a:r>
            <a:endParaRPr lang="en-US" altLang="zh-CN" sz="2458" dirty="0"/>
          </a:p>
          <a:p>
            <a:r>
              <a:rPr lang="zh-CN" altLang="en-US" sz="2458" dirty="0">
                <a:solidFill>
                  <a:srgbClr val="0000FF"/>
                </a:solidFill>
              </a:rPr>
              <a:t>例</a:t>
            </a:r>
            <a:r>
              <a:rPr lang="zh-CN" altLang="en-US" sz="2458" dirty="0"/>
              <a:t>：互联网公司的异地容灾备份</a:t>
            </a:r>
            <a:endParaRPr lang="en-HK" altLang="zh-CN" sz="2458" dirty="0"/>
          </a:p>
          <a:p>
            <a:pPr marL="0" indent="0">
              <a:buNone/>
            </a:pPr>
            <a:r>
              <a:rPr lang="en-US" altLang="zh-CN" sz="2458" b="1" dirty="0"/>
              <a:t>2. IT</a:t>
            </a:r>
            <a:r>
              <a:rPr lang="zh-CN" altLang="en-US" sz="2458" b="1" dirty="0"/>
              <a:t>风险的主要类型</a:t>
            </a:r>
            <a:endParaRPr lang="en-US" altLang="zh-CN" sz="2458" b="1" dirty="0"/>
          </a:p>
          <a:p>
            <a:pPr marL="0" indent="0">
              <a:buNone/>
            </a:pPr>
            <a:r>
              <a:rPr lang="en-US" altLang="zh-CN" sz="2458" dirty="0"/>
              <a:t>(1) </a:t>
            </a:r>
            <a:r>
              <a:rPr lang="zh-CN" altLang="en-US" sz="2458" dirty="0">
                <a:solidFill>
                  <a:srgbClr val="FF0000"/>
                </a:solidFill>
              </a:rPr>
              <a:t>完整性</a:t>
            </a:r>
            <a:r>
              <a:rPr lang="zh-CN" altLang="en-US" sz="2458" dirty="0"/>
              <a:t>风险：数据未经授权使用或不完整或不准确而造成的风险</a:t>
            </a:r>
            <a:endParaRPr lang="en-US" altLang="zh-CN" sz="2458" dirty="0"/>
          </a:p>
          <a:p>
            <a:pPr marL="0" indent="0">
              <a:buNone/>
            </a:pPr>
            <a:r>
              <a:rPr lang="en-US" altLang="zh-CN" sz="2458" dirty="0"/>
              <a:t>(2) </a:t>
            </a:r>
            <a:r>
              <a:rPr lang="zh-CN" altLang="en-US" sz="2458" dirty="0">
                <a:solidFill>
                  <a:srgbClr val="FF0000"/>
                </a:solidFill>
              </a:rPr>
              <a:t>存取</a:t>
            </a:r>
            <a:r>
              <a:rPr lang="zh-CN" altLang="en-US" sz="2458" dirty="0"/>
              <a:t>风险：由于系统、数据或信息存取不当而导致的风险</a:t>
            </a:r>
            <a:endParaRPr lang="en-US" altLang="zh-CN" sz="2458" dirty="0"/>
          </a:p>
          <a:p>
            <a:pPr marL="0" indent="0">
              <a:buNone/>
            </a:pPr>
            <a:r>
              <a:rPr lang="en-US" altLang="zh-CN" sz="2458" dirty="0"/>
              <a:t>(3) </a:t>
            </a:r>
            <a:r>
              <a:rPr lang="zh-CN" altLang="en-US" sz="2458" dirty="0">
                <a:solidFill>
                  <a:srgbClr val="FF0000"/>
                </a:solidFill>
              </a:rPr>
              <a:t>获得性</a:t>
            </a:r>
            <a:r>
              <a:rPr lang="zh-CN" altLang="en-US" sz="2458" dirty="0"/>
              <a:t>风险：影响数据或信息可获得性的风险</a:t>
            </a:r>
            <a:endParaRPr lang="en-US" altLang="zh-CN" sz="2458" dirty="0"/>
          </a:p>
          <a:p>
            <a:pPr marL="0" indent="0">
              <a:buNone/>
            </a:pPr>
            <a:r>
              <a:rPr lang="en-US" altLang="zh-CN" sz="2458" dirty="0"/>
              <a:t>(4) </a:t>
            </a:r>
            <a:r>
              <a:rPr lang="zh-CN" altLang="en-US" sz="2458" dirty="0">
                <a:solidFill>
                  <a:srgbClr val="FF0000"/>
                </a:solidFill>
              </a:rPr>
              <a:t>体系结构</a:t>
            </a:r>
            <a:r>
              <a:rPr lang="zh-CN" altLang="en-US" sz="2458" dirty="0"/>
              <a:t>风险：信息体系结构规划不合理或未能与业务结构实现调配所带来的风险</a:t>
            </a:r>
            <a:endParaRPr lang="en-US" altLang="zh-CN" sz="2458" dirty="0"/>
          </a:p>
          <a:p>
            <a:pPr marL="0" indent="0">
              <a:buNone/>
            </a:pPr>
            <a:r>
              <a:rPr lang="en-US" altLang="zh-CN" sz="2458" dirty="0"/>
              <a:t>(5) </a:t>
            </a:r>
            <a:r>
              <a:rPr lang="zh-CN" altLang="en-US" sz="2458" dirty="0">
                <a:solidFill>
                  <a:srgbClr val="FF0000"/>
                </a:solidFill>
              </a:rPr>
              <a:t>其他</a:t>
            </a:r>
            <a:r>
              <a:rPr lang="zh-CN" altLang="en-US" sz="2458" dirty="0"/>
              <a:t>相关风险：其他影响企业业务活动的技术性风险</a:t>
            </a:r>
            <a:endParaRPr lang="en-US" altLang="zh-CN" sz="245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6.3.1 IT</a:t>
            </a:r>
            <a:r>
              <a:rPr lang="zh-CN" altLang="en-US" sz="4097" b="1" dirty="0">
                <a:solidFill>
                  <a:schemeClr val="bg1"/>
                </a:solidFill>
              </a:rPr>
              <a:t>风险和可信计算的概念</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19</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004215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zh-CN" altLang="en-US" sz="2458" dirty="0"/>
              <a:t>“也许最后的答案是生活中没有东西能保证，但解决问题的第一步是</a:t>
            </a:r>
            <a:r>
              <a:rPr lang="zh-CN" altLang="en-US" sz="2458" dirty="0">
                <a:solidFill>
                  <a:srgbClr val="FF0000"/>
                </a:solidFill>
              </a:rPr>
              <a:t>认识</a:t>
            </a:r>
            <a:r>
              <a:rPr lang="zh-CN" altLang="en-US" sz="2458" dirty="0"/>
              <a:t>到问题”</a:t>
            </a:r>
            <a:r>
              <a:rPr lang="en-US" altLang="zh-CN" sz="2458" dirty="0"/>
              <a:t>--</a:t>
            </a:r>
            <a:r>
              <a:rPr lang="zh-CN" altLang="en-US" sz="2458" dirty="0"/>
              <a:t>汤姆</a:t>
            </a:r>
            <a:r>
              <a:rPr lang="en-US" altLang="zh-CN" sz="2458" dirty="0"/>
              <a:t>.</a:t>
            </a:r>
            <a:r>
              <a:rPr lang="zh-CN" altLang="en-US" sz="2458" dirty="0"/>
              <a:t>福雷斯特（</a:t>
            </a:r>
            <a:r>
              <a:rPr lang="en-US" altLang="zh-CN" sz="2458" dirty="0"/>
              <a:t>Tom Forester</a:t>
            </a:r>
            <a:r>
              <a:rPr lang="zh-CN" altLang="en-US" sz="2458" dirty="0"/>
              <a:t>）和佩里</a:t>
            </a:r>
            <a:r>
              <a:rPr lang="en-US" altLang="zh-CN" sz="2458" dirty="0"/>
              <a:t>.</a:t>
            </a:r>
            <a:r>
              <a:rPr lang="zh-CN" altLang="en-US" sz="2458" dirty="0"/>
              <a:t>莫里森（</a:t>
            </a:r>
            <a:r>
              <a:rPr lang="en-US" altLang="zh-CN" sz="2458" dirty="0"/>
              <a:t>Perry Morrison</a:t>
            </a:r>
            <a:r>
              <a:rPr lang="zh-CN" altLang="en-US" sz="2458" dirty="0"/>
              <a:t>）</a:t>
            </a:r>
            <a:endParaRPr lang="en-US" altLang="zh-CN" sz="2458" dirty="0"/>
          </a:p>
          <a:p>
            <a:endParaRPr lang="en-US" altLang="zh-CN" sz="2458" dirty="0"/>
          </a:p>
          <a:p>
            <a:r>
              <a:rPr lang="zh-CN" altLang="en-US" sz="2458" dirty="0">
                <a:solidFill>
                  <a:srgbClr val="FF0000"/>
                </a:solidFill>
              </a:rPr>
              <a:t>一次</a:t>
            </a:r>
            <a:r>
              <a:rPr lang="zh-CN" altLang="en-US" sz="2458" dirty="0"/>
              <a:t>事故足以动摇前面</a:t>
            </a:r>
            <a:r>
              <a:rPr lang="zh-CN" altLang="en-US" sz="2458" dirty="0">
                <a:solidFill>
                  <a:srgbClr val="FF0000"/>
                </a:solidFill>
              </a:rPr>
              <a:t>千万次</a:t>
            </a:r>
            <a:r>
              <a:rPr lang="zh-CN" altLang="en-US" sz="2458" dirty="0"/>
              <a:t>的成功计算留在人脑中的认识</a:t>
            </a:r>
            <a:endParaRPr lang="en-US" altLang="zh-CN" sz="2458" dirty="0"/>
          </a:p>
          <a:p>
            <a:endParaRPr lang="en-US" altLang="zh-CN" sz="2458" dirty="0"/>
          </a:p>
          <a:p>
            <a:r>
              <a:rPr lang="zh-CN" altLang="en-US" sz="2458" dirty="0"/>
              <a:t>需要培养：</a:t>
            </a:r>
            <a:r>
              <a:rPr lang="en-US" altLang="zh-CN" sz="2458" dirty="0"/>
              <a:t>IT</a:t>
            </a:r>
            <a:r>
              <a:rPr lang="zh-CN" altLang="en-US" sz="2458" dirty="0">
                <a:solidFill>
                  <a:srgbClr val="FF0000"/>
                </a:solidFill>
              </a:rPr>
              <a:t>使用者</a:t>
            </a:r>
            <a:r>
              <a:rPr lang="zh-CN" altLang="en-US" sz="2458" dirty="0"/>
              <a:t>的风险意识，</a:t>
            </a:r>
            <a:r>
              <a:rPr lang="en-US" altLang="zh-CN" sz="2458" dirty="0"/>
              <a:t>IT</a:t>
            </a:r>
            <a:r>
              <a:rPr lang="zh-CN" altLang="en-US" sz="2458" dirty="0">
                <a:solidFill>
                  <a:srgbClr val="FF0000"/>
                </a:solidFill>
              </a:rPr>
              <a:t>设计者</a:t>
            </a:r>
            <a:r>
              <a:rPr lang="zh-CN" altLang="en-US" sz="2458" dirty="0"/>
              <a:t>的告知义务</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引言</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330878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3. </a:t>
            </a:r>
            <a:r>
              <a:rPr lang="zh-CN" altLang="en-US" sz="2458" b="1" dirty="0"/>
              <a:t>可信计算（</a:t>
            </a:r>
            <a:r>
              <a:rPr lang="en-US" altLang="zh-CN" sz="2458" b="1" dirty="0"/>
              <a:t>Trusted Computing</a:t>
            </a:r>
            <a:r>
              <a:rPr lang="zh-CN" altLang="en-US" sz="2458" b="1" dirty="0"/>
              <a:t>）</a:t>
            </a:r>
            <a:endParaRPr lang="en-US" altLang="zh-CN" sz="2458" b="1" dirty="0"/>
          </a:p>
          <a:p>
            <a:pPr marL="0" indent="0">
              <a:buNone/>
            </a:pPr>
            <a:r>
              <a:rPr lang="en-US" altLang="zh-CN" sz="2458" dirty="0"/>
              <a:t>(1) </a:t>
            </a:r>
            <a:r>
              <a:rPr lang="zh-CN" altLang="en-US" sz="2458" dirty="0"/>
              <a:t>可信计算的定义</a:t>
            </a:r>
            <a:endParaRPr lang="en-US" altLang="zh-CN" sz="2458" dirty="0"/>
          </a:p>
          <a:p>
            <a:r>
              <a:rPr lang="zh-CN" altLang="en-US" sz="2458" dirty="0"/>
              <a:t>定义（美国国防部）：可以违反安全策略的系统，也就是说“一个因为你没有选择而必须信任的系统”</a:t>
            </a:r>
            <a:endParaRPr lang="en-US" altLang="zh-CN" sz="2458" dirty="0"/>
          </a:p>
          <a:p>
            <a:r>
              <a:rPr lang="zh-CN" altLang="en-US" sz="2458" dirty="0"/>
              <a:t>可信计算平台是通过</a:t>
            </a:r>
            <a:r>
              <a:rPr lang="zh-CN" altLang="en-US" sz="2458" dirty="0">
                <a:solidFill>
                  <a:srgbClr val="FF0000"/>
                </a:solidFill>
              </a:rPr>
              <a:t>硬件与软件技术</a:t>
            </a:r>
            <a:r>
              <a:rPr lang="zh-CN" altLang="en-US" sz="2458" dirty="0"/>
              <a:t>的结合，防范不同类型“不速之客”，</a:t>
            </a:r>
            <a:r>
              <a:rPr lang="zh-CN" altLang="en-US" sz="2458" dirty="0">
                <a:solidFill>
                  <a:srgbClr val="FF0000"/>
                </a:solidFill>
              </a:rPr>
              <a:t>保证远程计算是可信的</a:t>
            </a:r>
            <a:endParaRPr lang="en-US" altLang="zh-CN" sz="2458" dirty="0">
              <a:solidFill>
                <a:srgbClr val="FF0000"/>
              </a:solidFill>
            </a:endParaRPr>
          </a:p>
          <a:p>
            <a:endParaRPr lang="en-US" altLang="zh-CN" sz="2458" dirty="0"/>
          </a:p>
          <a:p>
            <a:pPr marL="0" indent="0">
              <a:buNone/>
            </a:pPr>
            <a:r>
              <a:rPr lang="en-US" altLang="zh-CN" sz="2458" dirty="0"/>
              <a:t>(2) </a:t>
            </a:r>
            <a:r>
              <a:rPr lang="zh-CN" altLang="en-US" sz="2458" dirty="0"/>
              <a:t>可信计算的组织</a:t>
            </a:r>
            <a:endParaRPr lang="en-US" altLang="zh-CN" sz="2458" dirty="0"/>
          </a:p>
          <a:p>
            <a:r>
              <a:rPr lang="zh-CN" altLang="en-US" sz="2458" dirty="0"/>
              <a:t>可信计算组织（</a:t>
            </a:r>
            <a:r>
              <a:rPr lang="en-US" altLang="zh-CN" sz="2458" dirty="0"/>
              <a:t>TCPA</a:t>
            </a:r>
            <a:r>
              <a:rPr lang="zh-CN" altLang="en-US" sz="2458" dirty="0"/>
              <a:t>）、微软公司的</a:t>
            </a:r>
            <a:r>
              <a:rPr lang="en-US" altLang="zh-CN" sz="2458" dirty="0"/>
              <a:t>Palladium</a:t>
            </a:r>
            <a:r>
              <a:rPr lang="zh-CN" altLang="en-US" sz="2458" dirty="0"/>
              <a:t>、英特尔的</a:t>
            </a:r>
            <a:r>
              <a:rPr lang="en-US" altLang="zh-CN" sz="2458" dirty="0" err="1"/>
              <a:t>LaGrande</a:t>
            </a:r>
            <a:r>
              <a:rPr lang="zh-CN" altLang="en-US" sz="2458" dirty="0"/>
              <a:t>等</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6.3.1 IT</a:t>
            </a:r>
            <a:r>
              <a:rPr lang="zh-CN" altLang="en-US" sz="4097" b="1" dirty="0">
                <a:solidFill>
                  <a:schemeClr val="bg1"/>
                </a:solidFill>
              </a:rPr>
              <a:t>风险和可信计算的概念</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20</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481776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确定风险</a:t>
            </a:r>
            <a:endParaRPr lang="en-US" altLang="zh-CN" sz="2458" b="1" dirty="0"/>
          </a:p>
          <a:p>
            <a:pPr marL="0" indent="0">
              <a:buNone/>
            </a:pPr>
            <a:endParaRPr lang="en-US" altLang="zh-CN" sz="2458" b="1" dirty="0"/>
          </a:p>
          <a:p>
            <a:pPr marL="0" indent="0">
              <a:buNone/>
            </a:pPr>
            <a:r>
              <a:rPr lang="en-US" altLang="zh-CN" sz="2458" b="1" dirty="0"/>
              <a:t>2. </a:t>
            </a:r>
            <a:r>
              <a:rPr lang="zh-CN" altLang="en-US" sz="2458" b="1" dirty="0"/>
              <a:t>风险分析</a:t>
            </a:r>
            <a:endParaRPr lang="en-US" altLang="zh-CN" sz="2458" b="1" dirty="0"/>
          </a:p>
          <a:p>
            <a:pPr marL="0" indent="0">
              <a:buNone/>
            </a:pPr>
            <a:endParaRPr lang="en-US" altLang="zh-CN" sz="2458" b="1" dirty="0"/>
          </a:p>
          <a:p>
            <a:pPr marL="0" indent="0">
              <a:buNone/>
            </a:pPr>
            <a:r>
              <a:rPr lang="en-US" altLang="zh-CN" sz="2458" b="1" dirty="0"/>
              <a:t>3. </a:t>
            </a:r>
            <a:r>
              <a:rPr lang="zh-CN" altLang="en-US" sz="2458" b="1" dirty="0"/>
              <a:t>风险规划：</a:t>
            </a:r>
            <a:r>
              <a:rPr lang="zh-CN" altLang="en-US" sz="2458" dirty="0"/>
              <a:t>制定风险解决方案，包括缓解方案、触发方案和应急方案</a:t>
            </a:r>
            <a:endParaRPr lang="en-US" altLang="zh-CN" sz="2458" dirty="0"/>
          </a:p>
          <a:p>
            <a:pPr marL="0" indent="0">
              <a:buNone/>
            </a:pPr>
            <a:endParaRPr lang="en-US" altLang="zh-CN" sz="2458" b="1" dirty="0"/>
          </a:p>
          <a:p>
            <a:pPr marL="0" indent="0">
              <a:buNone/>
            </a:pPr>
            <a:r>
              <a:rPr lang="en-US" altLang="zh-CN" sz="2458" b="1" dirty="0"/>
              <a:t>4. </a:t>
            </a:r>
            <a:r>
              <a:rPr lang="zh-CN" altLang="en-US" sz="2458" b="1" dirty="0"/>
              <a:t>风险跟踪：</a:t>
            </a:r>
            <a:r>
              <a:rPr lang="zh-CN" altLang="en-US" sz="2458" dirty="0"/>
              <a:t>追踪风险的变化，撰写和提交风险状态报告，为后续的决策和行动提供信息支持</a:t>
            </a:r>
            <a:endParaRPr lang="en-US" altLang="zh-CN" sz="2458" dirty="0"/>
          </a:p>
          <a:p>
            <a:pPr marL="0" indent="0">
              <a:buNone/>
            </a:pPr>
            <a:endParaRPr lang="en-US" altLang="zh-CN" sz="2458" b="1" dirty="0"/>
          </a:p>
          <a:p>
            <a:pPr marL="0" indent="0">
              <a:buNone/>
            </a:pPr>
            <a:r>
              <a:rPr lang="en-US" altLang="zh-CN" sz="2458" b="1" dirty="0"/>
              <a:t>5. </a:t>
            </a:r>
            <a:r>
              <a:rPr lang="zh-CN" altLang="en-US" sz="2458" b="1" dirty="0"/>
              <a:t>风险控制</a:t>
            </a:r>
            <a:endParaRPr lang="en-US" altLang="zh-CN" sz="2458" b="1"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6.3.2 IT</a:t>
            </a:r>
            <a:r>
              <a:rPr lang="zh-CN" altLang="en-US" sz="4097" b="1" dirty="0">
                <a:solidFill>
                  <a:schemeClr val="bg1"/>
                </a:solidFill>
              </a:rPr>
              <a:t>风险的管理过程</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21</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916392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评估方法的类型</a:t>
            </a:r>
            <a:endParaRPr lang="en-US" altLang="zh-CN" sz="2458" b="1" dirty="0"/>
          </a:p>
          <a:p>
            <a:pPr marL="0" indent="0">
              <a:buNone/>
            </a:pPr>
            <a:r>
              <a:rPr lang="en-US" altLang="zh-CN" sz="2458" dirty="0"/>
              <a:t>(1) </a:t>
            </a:r>
            <a:r>
              <a:rPr lang="zh-CN" altLang="en-US" sz="2458" dirty="0"/>
              <a:t>定性评估</a:t>
            </a:r>
            <a:endParaRPr lang="en-US" altLang="zh-CN" sz="2458" dirty="0"/>
          </a:p>
          <a:p>
            <a:pPr marL="0" indent="0">
              <a:buNone/>
            </a:pPr>
            <a:r>
              <a:rPr lang="en-US" altLang="zh-CN" sz="2458" dirty="0"/>
              <a:t>(2) </a:t>
            </a:r>
            <a:r>
              <a:rPr lang="zh-CN" altLang="en-US" sz="2458" dirty="0"/>
              <a:t>半定量评估</a:t>
            </a:r>
            <a:endParaRPr lang="en-US" altLang="zh-CN" sz="2458" dirty="0"/>
          </a:p>
          <a:p>
            <a:pPr marL="0" indent="0">
              <a:buNone/>
            </a:pPr>
            <a:r>
              <a:rPr lang="en-US" altLang="zh-CN" sz="2458" dirty="0"/>
              <a:t>(3) </a:t>
            </a:r>
            <a:r>
              <a:rPr lang="zh-CN" altLang="en-US" sz="2458" dirty="0"/>
              <a:t>定量评估</a:t>
            </a:r>
            <a:endParaRPr lang="en-US" altLang="zh-CN" sz="2458" dirty="0"/>
          </a:p>
          <a:p>
            <a:endParaRPr lang="en-US" altLang="zh-CN" sz="2458" dirty="0"/>
          </a:p>
          <a:p>
            <a:pPr marL="0" indent="0">
              <a:buNone/>
            </a:pPr>
            <a:r>
              <a:rPr lang="en-US" altLang="zh-CN" sz="2458" b="1" dirty="0"/>
              <a:t>2. </a:t>
            </a:r>
            <a:r>
              <a:rPr lang="zh-CN" altLang="en-US" sz="2458" b="1" dirty="0"/>
              <a:t>信息系统风险评估的发展</a:t>
            </a:r>
            <a:endParaRPr lang="en-US" altLang="zh-CN" sz="2458" b="1" dirty="0"/>
          </a:p>
          <a:p>
            <a:r>
              <a:rPr lang="zh-CN" altLang="en-US" sz="2458" dirty="0"/>
              <a:t>我国信息系统风险评估工作目前还处于</a:t>
            </a:r>
            <a:r>
              <a:rPr lang="zh-CN" altLang="en-US" sz="2458" dirty="0">
                <a:solidFill>
                  <a:srgbClr val="FF0000"/>
                </a:solidFill>
              </a:rPr>
              <a:t>起步阶段</a:t>
            </a:r>
            <a:r>
              <a:rPr lang="zh-CN" altLang="en-US" sz="2458" dirty="0"/>
              <a:t>，没有形成一套成形的专业规范，缺少一支能够全面开展信息系统风险评估的人才队伍。</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6.3.3 </a:t>
            </a:r>
            <a:r>
              <a:rPr lang="zh-CN" altLang="en-US" sz="4097" b="1" dirty="0">
                <a:solidFill>
                  <a:schemeClr val="bg1"/>
                </a:solidFill>
              </a:rPr>
              <a:t>信息系统风险评估</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22</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82120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CFD078D0-893E-23E6-26AF-38DEE7FC2388}"/>
              </a:ext>
            </a:extLst>
          </p:cNvPr>
          <p:cNvPicPr>
            <a:picLocks noGrp="1" noChangeAspect="1"/>
          </p:cNvPicPr>
          <p:nvPr>
            <p:ph idx="1"/>
          </p:nvPr>
        </p:nvPicPr>
        <p:blipFill>
          <a:blip r:embed="rId3"/>
          <a:stretch>
            <a:fillRect/>
          </a:stretch>
        </p:blipFill>
        <p:spPr>
          <a:xfrm>
            <a:off x="593388" y="1511300"/>
            <a:ext cx="10729608" cy="4525963"/>
          </a:xfrm>
        </p:spPr>
      </p:pic>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6.3.3 </a:t>
            </a:r>
            <a:r>
              <a:rPr lang="zh-CN" altLang="en-US" sz="4097" b="1" dirty="0">
                <a:solidFill>
                  <a:schemeClr val="bg1"/>
                </a:solidFill>
              </a:rPr>
              <a:t>信息系统风险评估</a:t>
            </a:r>
            <a:r>
              <a:rPr lang="en-US" altLang="zh-CN" sz="4097" b="1" dirty="0">
                <a:solidFill>
                  <a:schemeClr val="bg1"/>
                </a:solidFill>
              </a:rPr>
              <a:t>/</a:t>
            </a:r>
            <a:r>
              <a:rPr lang="zh-CN" altLang="en-US" sz="4097" b="1" dirty="0">
                <a:solidFill>
                  <a:schemeClr val="bg1"/>
                </a:solidFill>
              </a:rPr>
              <a:t>风险建模</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23</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4200375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72485E93-550D-18D4-0CA8-2779D02169C8}"/>
              </a:ext>
            </a:extLst>
          </p:cNvPr>
          <p:cNvPicPr>
            <a:picLocks noGrp="1" noChangeAspect="1"/>
          </p:cNvPicPr>
          <p:nvPr>
            <p:ph idx="1"/>
          </p:nvPr>
        </p:nvPicPr>
        <p:blipFill>
          <a:blip r:embed="rId3"/>
          <a:stretch>
            <a:fillRect/>
          </a:stretch>
        </p:blipFill>
        <p:spPr>
          <a:xfrm>
            <a:off x="846307" y="1375112"/>
            <a:ext cx="10165404" cy="4525963"/>
          </a:xfrm>
        </p:spPr>
      </p:pic>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6.3.3 </a:t>
            </a:r>
            <a:r>
              <a:rPr lang="zh-CN" altLang="en-US" sz="4097" b="1" dirty="0">
                <a:solidFill>
                  <a:schemeClr val="bg1"/>
                </a:solidFill>
              </a:rPr>
              <a:t>信息系统风险评估</a:t>
            </a:r>
            <a:r>
              <a:rPr lang="en-US" altLang="zh-CN" sz="4097" b="1" dirty="0">
                <a:solidFill>
                  <a:schemeClr val="bg1"/>
                </a:solidFill>
              </a:rPr>
              <a:t>/</a:t>
            </a:r>
            <a:r>
              <a:rPr lang="zh-CN" altLang="en-US" sz="4097" b="1" dirty="0">
                <a:solidFill>
                  <a:schemeClr val="bg1"/>
                </a:solidFill>
              </a:rPr>
              <a:t>风险建模</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24</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4093024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F090AEA7-932A-4B05-6CA3-38226A3062C1}"/>
              </a:ext>
            </a:extLst>
          </p:cNvPr>
          <p:cNvPicPr>
            <a:picLocks noGrp="1" noChangeAspect="1"/>
          </p:cNvPicPr>
          <p:nvPr>
            <p:ph idx="1"/>
          </p:nvPr>
        </p:nvPicPr>
        <p:blipFill>
          <a:blip r:embed="rId3"/>
          <a:stretch>
            <a:fillRect/>
          </a:stretch>
        </p:blipFill>
        <p:spPr>
          <a:xfrm>
            <a:off x="826852" y="1384841"/>
            <a:ext cx="10317368" cy="4525963"/>
          </a:xfrm>
        </p:spPr>
      </p:pic>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6.3.3 </a:t>
            </a:r>
            <a:r>
              <a:rPr lang="zh-CN" altLang="en-US" sz="4097" b="1" dirty="0">
                <a:solidFill>
                  <a:schemeClr val="bg1"/>
                </a:solidFill>
              </a:rPr>
              <a:t>信息系统风险评估</a:t>
            </a:r>
            <a:r>
              <a:rPr lang="en-US" altLang="zh-CN" sz="4097" b="1" dirty="0">
                <a:solidFill>
                  <a:schemeClr val="bg1"/>
                </a:solidFill>
              </a:rPr>
              <a:t>/</a:t>
            </a:r>
            <a:r>
              <a:rPr lang="zh-CN" altLang="en-US" sz="4097" b="1" dirty="0">
                <a:solidFill>
                  <a:schemeClr val="bg1"/>
                </a:solidFill>
              </a:rPr>
              <a:t>风险建模</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25</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204471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1DA8904E-5AFE-41BA-4884-48EE40300B70}"/>
              </a:ext>
            </a:extLst>
          </p:cNvPr>
          <p:cNvPicPr>
            <a:picLocks noGrp="1" noChangeAspect="1"/>
          </p:cNvPicPr>
          <p:nvPr>
            <p:ph idx="1"/>
          </p:nvPr>
        </p:nvPicPr>
        <p:blipFill>
          <a:blip r:embed="rId3"/>
          <a:stretch>
            <a:fillRect/>
          </a:stretch>
        </p:blipFill>
        <p:spPr>
          <a:xfrm>
            <a:off x="686181" y="1423751"/>
            <a:ext cx="10276891" cy="4525963"/>
          </a:xfrm>
        </p:spPr>
      </p:pic>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6.3.3 </a:t>
            </a:r>
            <a:r>
              <a:rPr lang="zh-CN" altLang="en-US" sz="4097" b="1" dirty="0">
                <a:solidFill>
                  <a:schemeClr val="bg1"/>
                </a:solidFill>
              </a:rPr>
              <a:t>信息系统风险评估</a:t>
            </a:r>
            <a:r>
              <a:rPr lang="en-US" altLang="zh-CN" sz="4097" b="1" dirty="0">
                <a:solidFill>
                  <a:schemeClr val="bg1"/>
                </a:solidFill>
              </a:rPr>
              <a:t>/</a:t>
            </a:r>
            <a:r>
              <a:rPr lang="zh-CN" altLang="en-US" sz="4097" b="1" dirty="0">
                <a:solidFill>
                  <a:schemeClr val="bg1"/>
                </a:solidFill>
              </a:rPr>
              <a:t>风险建模</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26</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713657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1B591446-8C5F-3472-DAD8-3DDE2C080F34}"/>
              </a:ext>
            </a:extLst>
          </p:cNvPr>
          <p:cNvPicPr>
            <a:picLocks noGrp="1" noChangeAspect="1"/>
          </p:cNvPicPr>
          <p:nvPr>
            <p:ph idx="1"/>
          </p:nvPr>
        </p:nvPicPr>
        <p:blipFill>
          <a:blip r:embed="rId3"/>
          <a:stretch>
            <a:fillRect/>
          </a:stretch>
        </p:blipFill>
        <p:spPr>
          <a:xfrm>
            <a:off x="491628" y="1316746"/>
            <a:ext cx="10383896" cy="4525963"/>
          </a:xfrm>
        </p:spPr>
      </p:pic>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6.3.3 </a:t>
            </a:r>
            <a:r>
              <a:rPr lang="zh-CN" altLang="en-US" sz="4097" b="1" dirty="0">
                <a:solidFill>
                  <a:schemeClr val="bg1"/>
                </a:solidFill>
              </a:rPr>
              <a:t>信息系统风险评估</a:t>
            </a:r>
            <a:r>
              <a:rPr lang="en-US" altLang="zh-CN" sz="4097" b="1" dirty="0">
                <a:solidFill>
                  <a:schemeClr val="bg1"/>
                </a:solidFill>
              </a:rPr>
              <a:t>/</a:t>
            </a:r>
            <a:r>
              <a:rPr lang="zh-CN" altLang="en-US" sz="4097" b="1" dirty="0">
                <a:solidFill>
                  <a:schemeClr val="bg1"/>
                </a:solidFill>
              </a:rPr>
              <a:t>风险建模</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27</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497648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软件开发标准</a:t>
            </a:r>
            <a:endParaRPr lang="en-US" altLang="zh-CN" sz="2458" b="1" dirty="0"/>
          </a:p>
          <a:p>
            <a:pPr marL="0" indent="0">
              <a:buNone/>
            </a:pPr>
            <a:r>
              <a:rPr lang="en-US" altLang="zh-CN" sz="2458" b="1" dirty="0"/>
              <a:t>2. </a:t>
            </a:r>
            <a:r>
              <a:rPr lang="zh-CN" altLang="en-US" sz="2458" b="1" dirty="0"/>
              <a:t>项目管理：</a:t>
            </a:r>
            <a:r>
              <a:rPr lang="zh-CN" altLang="en-US" sz="2458" dirty="0"/>
              <a:t>启动、计划、执行、控制、收尾</a:t>
            </a:r>
            <a:endParaRPr lang="en-US" altLang="zh-CN" sz="2458" b="1" dirty="0"/>
          </a:p>
          <a:p>
            <a:pPr marL="0" indent="0">
              <a:buNone/>
            </a:pPr>
            <a:r>
              <a:rPr lang="en-US" altLang="zh-CN" sz="2458" b="1" dirty="0"/>
              <a:t>3. IT</a:t>
            </a:r>
            <a:r>
              <a:rPr lang="zh-CN" altLang="en-US" sz="2458" b="1" dirty="0"/>
              <a:t>监理</a:t>
            </a:r>
            <a:endParaRPr lang="en-HK" altLang="zh-CN" sz="2458" b="1" dirty="0"/>
          </a:p>
          <a:p>
            <a:pPr marL="0" indent="0">
              <a:buNone/>
            </a:pPr>
            <a:r>
              <a:rPr lang="en-US" altLang="zh-CN" sz="2458" b="1" dirty="0"/>
              <a:t>4. </a:t>
            </a:r>
            <a:r>
              <a:rPr lang="zh-CN" altLang="en-US" sz="2458" b="1" dirty="0"/>
              <a:t>信息系统审计</a:t>
            </a:r>
            <a:endParaRPr lang="en-US" altLang="zh-CN" sz="2458" b="1" dirty="0"/>
          </a:p>
          <a:p>
            <a:r>
              <a:rPr lang="zh-CN" altLang="en-US" sz="2458" dirty="0"/>
              <a:t>定义（美国信息系统审计权威</a:t>
            </a:r>
            <a:r>
              <a:rPr lang="en-US" altLang="zh-CN" sz="2458" dirty="0"/>
              <a:t>Ron Weber</a:t>
            </a:r>
            <a:r>
              <a:rPr lang="zh-CN" altLang="en-US" sz="2458" dirty="0"/>
              <a:t>）：收集并评估证据以决定一个计算机系统（信息系统）是否有效做到</a:t>
            </a:r>
            <a:r>
              <a:rPr lang="zh-CN" altLang="en-US" sz="2458" dirty="0">
                <a:solidFill>
                  <a:srgbClr val="FF0000"/>
                </a:solidFill>
              </a:rPr>
              <a:t>保护资产、维护数据完整、完成组织目标</a:t>
            </a:r>
            <a:r>
              <a:rPr lang="zh-CN" altLang="en-US" sz="2458" dirty="0"/>
              <a:t>，同时</a:t>
            </a:r>
            <a:r>
              <a:rPr lang="zh-CN" altLang="en-US" sz="2458" dirty="0">
                <a:solidFill>
                  <a:srgbClr val="FF0000"/>
                </a:solidFill>
              </a:rPr>
              <a:t>最经济地使用资源</a:t>
            </a:r>
            <a:endParaRPr lang="en-US" altLang="zh-CN" sz="2458" dirty="0">
              <a:solidFill>
                <a:srgbClr val="FF0000"/>
              </a:solidFill>
            </a:endParaRPr>
          </a:p>
          <a:p>
            <a:pPr lvl="1"/>
            <a:r>
              <a:rPr lang="zh-CN" altLang="en-US" sz="2458" dirty="0"/>
              <a:t>可用性、保密性、完整性</a:t>
            </a:r>
            <a:endParaRPr lang="en-US" altLang="zh-CN" sz="2458" dirty="0"/>
          </a:p>
          <a:p>
            <a:r>
              <a:rPr lang="zh-CN" altLang="en-US" sz="2458" dirty="0"/>
              <a:t>信息系统审计在国外已经发展成熟，而国内还处于起步阶段</a:t>
            </a:r>
            <a:endParaRPr lang="en-US" altLang="zh-CN" sz="2458" dirty="0"/>
          </a:p>
          <a:p>
            <a:endParaRPr lang="en-US" altLang="zh-CN" sz="2458" b="1"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6.3.4 </a:t>
            </a:r>
            <a:r>
              <a:rPr lang="zh-CN" altLang="en-US" sz="4097" b="1" dirty="0">
                <a:solidFill>
                  <a:schemeClr val="bg1"/>
                </a:solidFill>
              </a:rPr>
              <a:t>项目管理</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28</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834861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6.1 </a:t>
            </a:r>
            <a:r>
              <a:rPr lang="zh-CN" altLang="en-US" sz="2458" dirty="0">
                <a:solidFill>
                  <a:prstClr val="black"/>
                </a:solidFill>
                <a:latin typeface="微软雅黑" panose="020B0503020204020204" pitchFamily="34" charset="-122"/>
                <a:ea typeface="微软雅黑" panose="020B0503020204020204" pitchFamily="34" charset="-122"/>
              </a:rPr>
              <a:t>基本术语</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6.2 </a:t>
            </a:r>
            <a:r>
              <a:rPr lang="zh-CN" altLang="en-US" sz="2458" dirty="0">
                <a:solidFill>
                  <a:prstClr val="black"/>
                </a:solidFill>
                <a:latin typeface="微软雅黑" panose="020B0503020204020204" pitchFamily="34" charset="-122"/>
                <a:ea typeface="微软雅黑" panose="020B0503020204020204" pitchFamily="34" charset="-122"/>
              </a:rPr>
              <a:t>复杂的软件</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6.3 IT</a:t>
            </a:r>
            <a:r>
              <a:rPr lang="zh-CN" altLang="en-US" sz="2458" dirty="0">
                <a:solidFill>
                  <a:prstClr val="black"/>
                </a:solidFill>
                <a:latin typeface="微软雅黑" panose="020B0503020204020204" pitchFamily="34" charset="-122"/>
                <a:ea typeface="微软雅黑" panose="020B0503020204020204" pitchFamily="34" charset="-122"/>
              </a:rPr>
              <a:t>风险分析和控制方法</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srgbClr val="FF0000"/>
                </a:solidFill>
                <a:latin typeface="微软雅黑" panose="020B0503020204020204" pitchFamily="34" charset="-122"/>
                <a:ea typeface="微软雅黑" panose="020B0503020204020204" pitchFamily="34" charset="-122"/>
              </a:rPr>
              <a:t>6.4 IT</a:t>
            </a:r>
            <a:r>
              <a:rPr lang="zh-CN" altLang="en-US" sz="2458" dirty="0">
                <a:solidFill>
                  <a:srgbClr val="FF0000"/>
                </a:solidFill>
                <a:latin typeface="微软雅黑" panose="020B0503020204020204" pitchFamily="34" charset="-122"/>
                <a:ea typeface="微软雅黑" panose="020B0503020204020204" pitchFamily="34" charset="-122"/>
              </a:rPr>
              <a:t>使用者的风险意识</a:t>
            </a:r>
            <a:endParaRPr lang="en-US" altLang="zh-CN" sz="245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6.4.1 IT</a:t>
            </a:r>
            <a:r>
              <a:rPr lang="zh-CN" altLang="en-US" sz="2048" dirty="0">
                <a:solidFill>
                  <a:srgbClr val="FF0000"/>
                </a:solidFill>
                <a:latin typeface="微软雅黑" panose="020B0503020204020204" pitchFamily="34" charset="-122"/>
                <a:ea typeface="微软雅黑" panose="020B0503020204020204" pitchFamily="34" charset="-122"/>
              </a:rPr>
              <a:t>使用者的风险意识的概念</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6.4.2 </a:t>
            </a:r>
            <a:r>
              <a:rPr lang="zh-CN" altLang="en-US" sz="2048" dirty="0">
                <a:solidFill>
                  <a:srgbClr val="FF0000"/>
                </a:solidFill>
                <a:latin typeface="微软雅黑" panose="020B0503020204020204" pitchFamily="34" charset="-122"/>
                <a:ea typeface="微软雅黑" panose="020B0503020204020204" pitchFamily="34" charset="-122"/>
              </a:rPr>
              <a:t>对风险认识的程度</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6.4.3 </a:t>
            </a:r>
            <a:r>
              <a:rPr lang="zh-CN" altLang="en-US" sz="2048" dirty="0">
                <a:solidFill>
                  <a:srgbClr val="FF0000"/>
                </a:solidFill>
                <a:latin typeface="微软雅黑" panose="020B0503020204020204" pitchFamily="34" charset="-122"/>
                <a:ea typeface="微软雅黑" panose="020B0503020204020204" pitchFamily="34" charset="-122"/>
              </a:rPr>
              <a:t>风险意识的培养</a:t>
            </a:r>
            <a:endParaRPr lang="en-US" altLang="zh-CN" sz="2048" dirty="0">
              <a:solidFill>
                <a:srgbClr val="FF0000"/>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6.5 IT</a:t>
            </a:r>
            <a:r>
              <a:rPr lang="zh-CN" altLang="en-US" sz="2458" dirty="0">
                <a:solidFill>
                  <a:prstClr val="black"/>
                </a:solidFill>
                <a:latin typeface="微软雅黑" panose="020B0503020204020204" pitchFamily="34" charset="-122"/>
                <a:ea typeface="微软雅黑" panose="020B0503020204020204" pitchFamily="34" charset="-122"/>
              </a:rPr>
              <a:t>设计者的风险意识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29</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16245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6.1 </a:t>
            </a:r>
            <a:r>
              <a:rPr lang="zh-CN" altLang="en-US" sz="2458" dirty="0">
                <a:solidFill>
                  <a:prstClr val="black"/>
                </a:solidFill>
                <a:latin typeface="微软雅黑" panose="020B0503020204020204" pitchFamily="34" charset="-122"/>
                <a:ea typeface="微软雅黑" panose="020B0503020204020204" pitchFamily="34" charset="-122"/>
              </a:rPr>
              <a:t>基本术语</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6.2 </a:t>
            </a:r>
            <a:r>
              <a:rPr lang="zh-CN" altLang="en-US" sz="2458" dirty="0">
                <a:solidFill>
                  <a:prstClr val="black"/>
                </a:solidFill>
                <a:latin typeface="微软雅黑" panose="020B0503020204020204" pitchFamily="34" charset="-122"/>
                <a:ea typeface="微软雅黑" panose="020B0503020204020204" pitchFamily="34" charset="-122"/>
              </a:rPr>
              <a:t>复杂的软件</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6.3 IT</a:t>
            </a:r>
            <a:r>
              <a:rPr lang="zh-CN" altLang="en-US" sz="2458" dirty="0">
                <a:solidFill>
                  <a:prstClr val="black"/>
                </a:solidFill>
                <a:latin typeface="微软雅黑" panose="020B0503020204020204" pitchFamily="34" charset="-122"/>
                <a:ea typeface="微软雅黑" panose="020B0503020204020204" pitchFamily="34" charset="-122"/>
              </a:rPr>
              <a:t>风险分析和控制方法</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6.4 IT</a:t>
            </a:r>
            <a:r>
              <a:rPr lang="zh-CN" altLang="en-US" sz="2458" dirty="0">
                <a:solidFill>
                  <a:prstClr val="black"/>
                </a:solidFill>
                <a:latin typeface="微软雅黑" panose="020B0503020204020204" pitchFamily="34" charset="-122"/>
                <a:ea typeface="微软雅黑" panose="020B0503020204020204" pitchFamily="34" charset="-122"/>
              </a:rPr>
              <a:t>使用者的风险意识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6.5 IT</a:t>
            </a:r>
            <a:r>
              <a:rPr lang="zh-CN" altLang="en-US" sz="2458" dirty="0">
                <a:solidFill>
                  <a:prstClr val="black"/>
                </a:solidFill>
                <a:latin typeface="微软雅黑" panose="020B0503020204020204" pitchFamily="34" charset="-122"/>
                <a:ea typeface="微软雅黑" panose="020B0503020204020204" pitchFamily="34" charset="-122"/>
              </a:rPr>
              <a:t>设计者的风险意识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099711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zh-CN" altLang="en-US" sz="2458" b="1" dirty="0"/>
              <a:t>认识计算机系统的风险性：</a:t>
            </a:r>
            <a:r>
              <a:rPr lang="zh-CN" altLang="en-US" sz="2458" dirty="0"/>
              <a:t>研究、思考计算机在使用过程中有无风险、</a:t>
            </a:r>
            <a:r>
              <a:rPr lang="zh-CN" altLang="en-US" sz="2458" dirty="0">
                <a:solidFill>
                  <a:srgbClr val="FF0000"/>
                </a:solidFill>
              </a:rPr>
              <a:t>风险有多大</a:t>
            </a:r>
            <a:r>
              <a:rPr lang="zh-CN" altLang="en-US" sz="2458" dirty="0"/>
              <a:t>、</a:t>
            </a:r>
            <a:r>
              <a:rPr lang="zh-CN" altLang="en-US" sz="2458" dirty="0">
                <a:solidFill>
                  <a:srgbClr val="FF0000"/>
                </a:solidFill>
              </a:rPr>
              <a:t>风险何时可能发生</a:t>
            </a:r>
            <a:r>
              <a:rPr lang="zh-CN" altLang="en-US" sz="2458" dirty="0"/>
              <a:t>、</a:t>
            </a:r>
            <a:r>
              <a:rPr lang="zh-CN" altLang="en-US" sz="2458" dirty="0">
                <a:solidFill>
                  <a:srgbClr val="FF0000"/>
                </a:solidFill>
              </a:rPr>
              <a:t>风险发生的条件是什么</a:t>
            </a:r>
            <a:r>
              <a:rPr lang="zh-CN" altLang="en-US" sz="2458" dirty="0"/>
              <a:t>、</a:t>
            </a:r>
            <a:r>
              <a:rPr lang="zh-CN" altLang="en-US" sz="2458" dirty="0">
                <a:solidFill>
                  <a:srgbClr val="FF0000"/>
                </a:solidFill>
              </a:rPr>
              <a:t>与所得的相比值不值</a:t>
            </a:r>
            <a:r>
              <a:rPr lang="zh-CN" altLang="en-US" sz="2458" dirty="0"/>
              <a:t>、</a:t>
            </a:r>
            <a:r>
              <a:rPr lang="zh-CN" altLang="en-US" sz="2458" dirty="0">
                <a:solidFill>
                  <a:srgbClr val="FF0000"/>
                </a:solidFill>
              </a:rPr>
              <a:t>化解风险的方式方法有哪些</a:t>
            </a:r>
            <a:r>
              <a:rPr lang="zh-CN" altLang="en-US" sz="2458" dirty="0"/>
              <a:t>等问题</a:t>
            </a:r>
            <a:endParaRPr lang="en-US" altLang="zh-CN" sz="2458" dirty="0"/>
          </a:p>
          <a:p>
            <a:endParaRPr lang="en-US" altLang="zh-CN" sz="2458" dirty="0"/>
          </a:p>
          <a:p>
            <a:r>
              <a:rPr lang="zh-CN" altLang="en-US" sz="2458" b="1" dirty="0"/>
              <a:t>规避计算机的风险性：</a:t>
            </a:r>
            <a:r>
              <a:rPr lang="zh-CN" altLang="en-US" sz="2458" dirty="0"/>
              <a:t>采取切实有效的手段方法去</a:t>
            </a:r>
            <a:r>
              <a:rPr lang="zh-CN" altLang="en-US" sz="2458" dirty="0">
                <a:solidFill>
                  <a:srgbClr val="FF0000"/>
                </a:solidFill>
              </a:rPr>
              <a:t>化解风险</a:t>
            </a:r>
            <a:r>
              <a:rPr lang="zh-CN" altLang="en-US" sz="2458" dirty="0"/>
              <a:t>、</a:t>
            </a:r>
            <a:r>
              <a:rPr lang="zh-CN" altLang="en-US" sz="2458" dirty="0">
                <a:solidFill>
                  <a:srgbClr val="FF0000"/>
                </a:solidFill>
              </a:rPr>
              <a:t>防范风险</a:t>
            </a:r>
            <a:r>
              <a:rPr lang="zh-CN" altLang="en-US" sz="2458" dirty="0"/>
              <a:t>、</a:t>
            </a:r>
            <a:r>
              <a:rPr lang="zh-CN" altLang="en-US" sz="2458" dirty="0">
                <a:solidFill>
                  <a:srgbClr val="FF0000"/>
                </a:solidFill>
              </a:rPr>
              <a:t>规避风险</a:t>
            </a:r>
            <a:r>
              <a:rPr lang="zh-CN" altLang="en-US" sz="2458" dirty="0"/>
              <a:t>，减少不必要的损失，把风险降到最低，提高工作绩效</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6.4.1 IT</a:t>
            </a:r>
            <a:r>
              <a:rPr lang="zh-CN" altLang="en-US" sz="4097" b="1" dirty="0">
                <a:solidFill>
                  <a:schemeClr val="bg1"/>
                </a:solidFill>
              </a:rPr>
              <a:t>使用者的风险意识的概念</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30</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272190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en-US" altLang="zh-CN" sz="2458" dirty="0"/>
              <a:t>2009</a:t>
            </a:r>
            <a:r>
              <a:rPr lang="zh-CN" altLang="en-US" sz="2458" dirty="0"/>
              <a:t>年“全球信息安全调查”的结果</a:t>
            </a:r>
            <a:endParaRPr lang="en-US" altLang="zh-CN" sz="2458" dirty="0"/>
          </a:p>
          <a:p>
            <a:pPr lvl="1"/>
            <a:r>
              <a:rPr lang="en-US" altLang="zh-CN" sz="2458" dirty="0"/>
              <a:t>24%</a:t>
            </a:r>
            <a:r>
              <a:rPr lang="zh-CN" altLang="en-US" sz="2458" dirty="0"/>
              <a:t>的中国企业过去一年没有进行过风险评估</a:t>
            </a:r>
            <a:endParaRPr lang="en-US" altLang="zh-CN" sz="2458" dirty="0"/>
          </a:p>
          <a:p>
            <a:pPr lvl="1"/>
            <a:r>
              <a:rPr lang="en-US" altLang="zh-CN" sz="2458" dirty="0"/>
              <a:t>44%</a:t>
            </a:r>
            <a:r>
              <a:rPr lang="zh-CN" altLang="en-US" sz="2458" dirty="0"/>
              <a:t>的中国企业只是由</a:t>
            </a:r>
            <a:r>
              <a:rPr lang="en-US" altLang="zh-CN" sz="2458" dirty="0"/>
              <a:t>IT</a:t>
            </a:r>
            <a:r>
              <a:rPr lang="zh-CN" altLang="en-US" sz="2458" dirty="0"/>
              <a:t>部门的普通员工进行风险评估</a:t>
            </a:r>
            <a:endParaRPr lang="en-US" altLang="zh-CN" sz="2458" dirty="0"/>
          </a:p>
          <a:p>
            <a:endParaRPr lang="en-US" altLang="zh-CN" sz="2458" dirty="0"/>
          </a:p>
          <a:p>
            <a:r>
              <a:rPr lang="zh-CN" altLang="en-US" sz="2458" dirty="0"/>
              <a:t>从总体情况来看，虽然国内</a:t>
            </a:r>
            <a:r>
              <a:rPr lang="en-US" altLang="zh-CN" sz="2458" dirty="0"/>
              <a:t>IT</a:t>
            </a:r>
            <a:r>
              <a:rPr lang="zh-CN" altLang="en-US" sz="2458" dirty="0"/>
              <a:t>使用者的风险意识已经开始逐步建立，但是</a:t>
            </a:r>
            <a:r>
              <a:rPr lang="en-US" altLang="zh-CN" sz="2458" dirty="0">
                <a:solidFill>
                  <a:srgbClr val="FF0000"/>
                </a:solidFill>
              </a:rPr>
              <a:t>IT</a:t>
            </a:r>
            <a:r>
              <a:rPr lang="zh-CN" altLang="en-US" sz="2458" dirty="0">
                <a:solidFill>
                  <a:srgbClr val="FF0000"/>
                </a:solidFill>
              </a:rPr>
              <a:t>风险知识普及程度</a:t>
            </a:r>
            <a:r>
              <a:rPr lang="zh-CN" altLang="en-US" sz="2458" dirty="0"/>
              <a:t>和</a:t>
            </a:r>
            <a:r>
              <a:rPr lang="zh-CN" altLang="en-US" sz="2458" dirty="0">
                <a:solidFill>
                  <a:srgbClr val="0000FF"/>
                </a:solidFill>
              </a:rPr>
              <a:t>自我风险意识</a:t>
            </a:r>
            <a:r>
              <a:rPr lang="zh-CN" altLang="en-US" sz="2458" dirty="0"/>
              <a:t>没有得到深刻认识</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6.4.2 </a:t>
            </a:r>
            <a:r>
              <a:rPr lang="zh-CN" altLang="en-US" sz="4097" b="1" dirty="0">
                <a:solidFill>
                  <a:schemeClr val="bg1"/>
                </a:solidFill>
              </a:rPr>
              <a:t>对风险认识的程度</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31</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54641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风险意识的培养要从密码开始</a:t>
            </a:r>
            <a:endParaRPr lang="en-US" altLang="zh-CN" sz="2458" b="1" dirty="0"/>
          </a:p>
          <a:p>
            <a:r>
              <a:rPr lang="zh-CN" altLang="en-US" sz="2458" dirty="0"/>
              <a:t>例：密码保存问题</a:t>
            </a:r>
            <a:endParaRPr lang="en-US" altLang="zh-CN" sz="2458" dirty="0"/>
          </a:p>
          <a:p>
            <a:endParaRPr lang="en-US" altLang="zh-CN" sz="2458" dirty="0"/>
          </a:p>
          <a:p>
            <a:pPr marL="0" indent="0">
              <a:buNone/>
            </a:pPr>
            <a:r>
              <a:rPr lang="en-US" altLang="zh-CN" sz="2458" b="1" dirty="0"/>
              <a:t>2. </a:t>
            </a:r>
            <a:r>
              <a:rPr lang="zh-CN" altLang="en-US" sz="2458" b="1" dirty="0"/>
              <a:t>不要安装非正式的无线访问接入点</a:t>
            </a:r>
            <a:endParaRPr lang="en-US" altLang="zh-CN" sz="2458" b="1" dirty="0"/>
          </a:p>
          <a:p>
            <a:pPr marL="0" indent="0">
              <a:buNone/>
            </a:pPr>
            <a:r>
              <a:rPr lang="en-US" altLang="zh-CN" sz="2458" b="1" dirty="0"/>
              <a:t>3. </a:t>
            </a:r>
            <a:r>
              <a:rPr lang="zh-CN" altLang="en-US" sz="2458" b="1" dirty="0"/>
              <a:t>不要安装未授权的软件</a:t>
            </a:r>
            <a:endParaRPr lang="en-US" altLang="zh-CN" sz="2458" b="1" dirty="0"/>
          </a:p>
          <a:p>
            <a:pPr marL="0" indent="0">
              <a:buNone/>
            </a:pPr>
            <a:r>
              <a:rPr lang="en-US" altLang="zh-CN" sz="2458" b="1" dirty="0"/>
              <a:t>4. </a:t>
            </a:r>
            <a:r>
              <a:rPr lang="zh-CN" altLang="en-US" sz="2458" b="1" dirty="0"/>
              <a:t>小心邮件接收</a:t>
            </a:r>
            <a:endParaRPr lang="en-US" altLang="zh-CN" sz="2458" b="1" dirty="0"/>
          </a:p>
          <a:p>
            <a:pPr marL="0" indent="0">
              <a:buNone/>
            </a:pPr>
            <a:r>
              <a:rPr lang="en-US" altLang="zh-CN" sz="2458" b="1" dirty="0"/>
              <a:t>5. </a:t>
            </a:r>
            <a:r>
              <a:rPr lang="zh-CN" altLang="en-US" sz="2458" b="1" dirty="0"/>
              <a:t>授权用户的滥用</a:t>
            </a:r>
            <a:r>
              <a:rPr lang="zh-CN" altLang="en-US" sz="2458" dirty="0"/>
              <a:t>（数据库滥用）</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6.4.3 </a:t>
            </a:r>
            <a:r>
              <a:rPr lang="zh-CN" altLang="en-US" sz="4097" b="1" dirty="0">
                <a:solidFill>
                  <a:schemeClr val="bg1"/>
                </a:solidFill>
              </a:rPr>
              <a:t>风险意识的培养</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32</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864419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6.1 </a:t>
            </a:r>
            <a:r>
              <a:rPr lang="zh-CN" altLang="en-US" sz="2458" dirty="0">
                <a:solidFill>
                  <a:prstClr val="black"/>
                </a:solidFill>
                <a:latin typeface="微软雅黑" panose="020B0503020204020204" pitchFamily="34" charset="-122"/>
                <a:ea typeface="微软雅黑" panose="020B0503020204020204" pitchFamily="34" charset="-122"/>
              </a:rPr>
              <a:t>基本术语</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6.2 </a:t>
            </a:r>
            <a:r>
              <a:rPr lang="zh-CN" altLang="en-US" sz="2458" dirty="0">
                <a:solidFill>
                  <a:prstClr val="black"/>
                </a:solidFill>
                <a:latin typeface="微软雅黑" panose="020B0503020204020204" pitchFamily="34" charset="-122"/>
                <a:ea typeface="微软雅黑" panose="020B0503020204020204" pitchFamily="34" charset="-122"/>
              </a:rPr>
              <a:t>复杂的软件</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6.3 IT</a:t>
            </a:r>
            <a:r>
              <a:rPr lang="zh-CN" altLang="en-US" sz="2458" dirty="0">
                <a:solidFill>
                  <a:prstClr val="black"/>
                </a:solidFill>
                <a:latin typeface="微软雅黑" panose="020B0503020204020204" pitchFamily="34" charset="-122"/>
                <a:ea typeface="微软雅黑" panose="020B0503020204020204" pitchFamily="34" charset="-122"/>
              </a:rPr>
              <a:t>风险分析和控制方法</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6.4 IT</a:t>
            </a:r>
            <a:r>
              <a:rPr lang="zh-CN" altLang="en-US" sz="2458" dirty="0">
                <a:solidFill>
                  <a:prstClr val="black"/>
                </a:solidFill>
                <a:latin typeface="微软雅黑" panose="020B0503020204020204" pitchFamily="34" charset="-122"/>
                <a:ea typeface="微软雅黑" panose="020B0503020204020204" pitchFamily="34" charset="-122"/>
              </a:rPr>
              <a:t>使用者的风险意识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srgbClr val="FF0000"/>
                </a:solidFill>
                <a:latin typeface="微软雅黑" panose="020B0503020204020204" pitchFamily="34" charset="-122"/>
                <a:ea typeface="微软雅黑" panose="020B0503020204020204" pitchFamily="34" charset="-122"/>
              </a:rPr>
              <a:t>6.5 IT</a:t>
            </a:r>
            <a:r>
              <a:rPr lang="zh-CN" altLang="en-US" sz="2458" dirty="0">
                <a:solidFill>
                  <a:srgbClr val="FF0000"/>
                </a:solidFill>
                <a:latin typeface="微软雅黑" panose="020B0503020204020204" pitchFamily="34" charset="-122"/>
                <a:ea typeface="微软雅黑" panose="020B0503020204020204" pitchFamily="34" charset="-122"/>
              </a:rPr>
              <a:t>设计者的风险意识</a:t>
            </a:r>
            <a:endParaRPr lang="en-US" altLang="zh-CN" sz="245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6.5.1 </a:t>
            </a:r>
            <a:r>
              <a:rPr lang="zh-CN" altLang="en-US" sz="2048" dirty="0">
                <a:solidFill>
                  <a:srgbClr val="FF0000"/>
                </a:solidFill>
                <a:latin typeface="微软雅黑" panose="020B0503020204020204" pitchFamily="34" charset="-122"/>
                <a:ea typeface="微软雅黑" panose="020B0503020204020204" pitchFamily="34" charset="-122"/>
              </a:rPr>
              <a:t>何谓</a:t>
            </a:r>
            <a:r>
              <a:rPr lang="en-US" altLang="zh-CN" sz="2048" dirty="0">
                <a:solidFill>
                  <a:srgbClr val="FF0000"/>
                </a:solidFill>
                <a:latin typeface="微软雅黑" panose="020B0503020204020204" pitchFamily="34" charset="-122"/>
                <a:ea typeface="微软雅黑" panose="020B0503020204020204" pitchFamily="34" charset="-122"/>
              </a:rPr>
              <a:t>IT</a:t>
            </a:r>
            <a:r>
              <a:rPr lang="zh-CN" altLang="en-US" sz="2048" dirty="0">
                <a:solidFill>
                  <a:srgbClr val="FF0000"/>
                </a:solidFill>
                <a:latin typeface="微软雅黑" panose="020B0503020204020204" pitchFamily="34" charset="-122"/>
                <a:ea typeface="微软雅黑" panose="020B0503020204020204" pitchFamily="34" charset="-122"/>
              </a:rPr>
              <a:t>设计者的风险意识</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6.5.2 </a:t>
            </a:r>
            <a:r>
              <a:rPr lang="zh-CN" altLang="en-US" sz="2048" dirty="0">
                <a:solidFill>
                  <a:srgbClr val="FF0000"/>
                </a:solidFill>
                <a:latin typeface="微软雅黑" panose="020B0503020204020204" pitchFamily="34" charset="-122"/>
                <a:ea typeface="微软雅黑" panose="020B0503020204020204" pitchFamily="34" charset="-122"/>
              </a:rPr>
              <a:t>告知</a:t>
            </a:r>
            <a:r>
              <a:rPr lang="en-US" altLang="zh-CN" sz="2048" dirty="0">
                <a:solidFill>
                  <a:srgbClr val="FF0000"/>
                </a:solidFill>
                <a:latin typeface="微软雅黑" panose="020B0503020204020204" pitchFamily="34" charset="-122"/>
                <a:ea typeface="微软雅黑" panose="020B0503020204020204" pitchFamily="34" charset="-122"/>
              </a:rPr>
              <a:t>IT</a:t>
            </a:r>
            <a:r>
              <a:rPr lang="zh-CN" altLang="en-US" sz="2048" dirty="0">
                <a:solidFill>
                  <a:srgbClr val="FF0000"/>
                </a:solidFill>
                <a:latin typeface="微软雅黑" panose="020B0503020204020204" pitchFamily="34" charset="-122"/>
                <a:ea typeface="微软雅黑" panose="020B0503020204020204" pitchFamily="34" charset="-122"/>
              </a:rPr>
              <a:t>使用者一个真实的计算机系统</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6.5.3 IT</a:t>
            </a:r>
            <a:r>
              <a:rPr lang="zh-CN" altLang="en-US" sz="2048" dirty="0">
                <a:solidFill>
                  <a:srgbClr val="FF0000"/>
                </a:solidFill>
                <a:latin typeface="微软雅黑" panose="020B0503020204020204" pitchFamily="34" charset="-122"/>
                <a:ea typeface="微软雅黑" panose="020B0503020204020204" pitchFamily="34" charset="-122"/>
              </a:rPr>
              <a:t>灾难的警示</a:t>
            </a:r>
            <a:endParaRPr lang="en-US" altLang="zh-CN" sz="2048" dirty="0">
              <a:solidFill>
                <a:srgbClr val="FF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33</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034030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zh-CN" altLang="en-US" sz="2458" dirty="0"/>
              <a:t>作为设计开发软件产品、直接为顾客进行软件服务的</a:t>
            </a:r>
            <a:r>
              <a:rPr lang="en-US" altLang="zh-CN" sz="2458" dirty="0"/>
              <a:t>IT</a:t>
            </a:r>
            <a:r>
              <a:rPr lang="zh-CN" altLang="en-US" sz="2458" dirty="0"/>
              <a:t>设计者有着</a:t>
            </a:r>
            <a:r>
              <a:rPr lang="zh-CN" altLang="en-US" sz="2458" dirty="0">
                <a:solidFill>
                  <a:srgbClr val="FF0000"/>
                </a:solidFill>
              </a:rPr>
              <a:t>巨大的压力</a:t>
            </a:r>
            <a:r>
              <a:rPr lang="zh-CN" altLang="en-US" sz="2458" dirty="0"/>
              <a:t>，在开发各种软件时，更要注意提高软件的</a:t>
            </a:r>
            <a:r>
              <a:rPr lang="zh-CN" altLang="en-US" sz="2458" dirty="0">
                <a:solidFill>
                  <a:srgbClr val="FF0000"/>
                </a:solidFill>
              </a:rPr>
              <a:t>安全性</a:t>
            </a:r>
            <a:endParaRPr lang="en-US" altLang="zh-CN" sz="2458" dirty="0">
              <a:solidFill>
                <a:srgbClr val="FF0000"/>
              </a:solidFill>
            </a:endParaRPr>
          </a:p>
          <a:p>
            <a:endParaRPr lang="en-US" altLang="zh-CN" sz="2458" dirty="0"/>
          </a:p>
          <a:p>
            <a:r>
              <a:rPr lang="en-US" altLang="zh-CN" sz="2458" dirty="0"/>
              <a:t>IT</a:t>
            </a:r>
            <a:r>
              <a:rPr lang="zh-CN" altLang="en-US" sz="2458" dirty="0"/>
              <a:t>设计者的风险意识：对漏洞要有一个</a:t>
            </a:r>
            <a:r>
              <a:rPr lang="zh-CN" altLang="en-US" sz="2458" dirty="0">
                <a:solidFill>
                  <a:srgbClr val="FF0000"/>
                </a:solidFill>
              </a:rPr>
              <a:t>深刻的认识</a:t>
            </a:r>
            <a:endParaRPr lang="en-US" altLang="zh-CN" sz="2458" dirty="0">
              <a:solidFill>
                <a:srgbClr val="FF0000"/>
              </a:solidFill>
            </a:endParaRPr>
          </a:p>
          <a:p>
            <a:endParaRPr lang="en-US" altLang="zh-CN" sz="245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6.5.1 </a:t>
            </a:r>
            <a:r>
              <a:rPr lang="zh-CN" altLang="en-US" sz="4097" b="1" dirty="0">
                <a:solidFill>
                  <a:schemeClr val="bg1"/>
                </a:solidFill>
              </a:rPr>
              <a:t>何谓</a:t>
            </a:r>
            <a:r>
              <a:rPr lang="en-US" altLang="zh-CN" sz="4097" b="1" dirty="0">
                <a:solidFill>
                  <a:schemeClr val="bg1"/>
                </a:solidFill>
              </a:rPr>
              <a:t>IT</a:t>
            </a:r>
            <a:r>
              <a:rPr lang="zh-CN" altLang="en-US" sz="4097" b="1" dirty="0">
                <a:solidFill>
                  <a:schemeClr val="bg1"/>
                </a:solidFill>
              </a:rPr>
              <a:t>设计者的风险意识</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34</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871928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二进制</a:t>
            </a:r>
            <a:endParaRPr lang="en-US" altLang="zh-CN" sz="2458" b="1" dirty="0"/>
          </a:p>
          <a:p>
            <a:pPr marL="0" indent="0">
              <a:buNone/>
            </a:pPr>
            <a:endParaRPr lang="en-US" altLang="zh-CN" sz="2458" dirty="0"/>
          </a:p>
          <a:p>
            <a:pPr marL="0" indent="0">
              <a:buNone/>
            </a:pPr>
            <a:r>
              <a:rPr lang="en-US" altLang="zh-CN" sz="2458" b="1" dirty="0"/>
              <a:t>2. </a:t>
            </a:r>
            <a:r>
              <a:rPr lang="zh-CN" altLang="en-US" sz="2458" b="1" dirty="0"/>
              <a:t>系统模拟</a:t>
            </a:r>
            <a:endParaRPr lang="en-US" altLang="zh-CN" sz="2458" b="1" dirty="0"/>
          </a:p>
          <a:p>
            <a:pPr marL="0" indent="0">
              <a:buNone/>
            </a:pPr>
            <a:endParaRPr lang="en-US" altLang="zh-CN" sz="2458" dirty="0"/>
          </a:p>
          <a:p>
            <a:pPr marL="0" indent="0">
              <a:buNone/>
            </a:pPr>
            <a:r>
              <a:rPr lang="en-US" altLang="zh-CN" sz="2458" b="1" dirty="0"/>
              <a:t>3. </a:t>
            </a:r>
            <a:r>
              <a:rPr lang="zh-CN" altLang="en-US" sz="2458" b="1" dirty="0"/>
              <a:t>不可靠的计算机系统</a:t>
            </a:r>
            <a:endParaRPr lang="en-US" altLang="zh-CN" sz="2458" b="1" dirty="0"/>
          </a:p>
          <a:p>
            <a:r>
              <a:rPr lang="zh-CN" altLang="en-US" sz="2458" dirty="0"/>
              <a:t>例：</a:t>
            </a:r>
            <a:r>
              <a:rPr lang="en-US" altLang="zh-CN" sz="2458" dirty="0"/>
              <a:t>2003</a:t>
            </a:r>
            <a:r>
              <a:rPr lang="zh-CN" altLang="en-US" sz="2458" dirty="0"/>
              <a:t>年</a:t>
            </a:r>
            <a:r>
              <a:rPr lang="en-US" altLang="zh-CN" sz="2458" dirty="0"/>
              <a:t>8</a:t>
            </a:r>
            <a:r>
              <a:rPr lang="zh-CN" altLang="en-US" sz="2458" dirty="0"/>
              <a:t>月</a:t>
            </a:r>
            <a:r>
              <a:rPr lang="en-US" altLang="zh-CN" sz="2458" dirty="0"/>
              <a:t>14</a:t>
            </a:r>
            <a:r>
              <a:rPr lang="zh-CN" altLang="en-US" sz="2458" dirty="0"/>
              <a:t>日美国东部时间下午</a:t>
            </a:r>
            <a:r>
              <a:rPr lang="en-US" altLang="zh-CN" sz="2458" dirty="0"/>
              <a:t>4</a:t>
            </a:r>
            <a:r>
              <a:rPr lang="zh-CN" altLang="en-US" sz="2458" dirty="0"/>
              <a:t>时</a:t>
            </a:r>
            <a:r>
              <a:rPr lang="en-US" altLang="zh-CN" sz="2458" dirty="0"/>
              <a:t>20</a:t>
            </a:r>
            <a:r>
              <a:rPr lang="zh-CN" altLang="en-US" sz="2458" dirty="0"/>
              <a:t>分，以纽约为中心的美国东北部和加拿大部分地区发生大面积停电事故，直到</a:t>
            </a:r>
            <a:r>
              <a:rPr lang="en-US" altLang="zh-CN" sz="2458" dirty="0"/>
              <a:t>8</a:t>
            </a:r>
            <a:r>
              <a:rPr lang="zh-CN" altLang="en-US" sz="2458" dirty="0"/>
              <a:t>月</a:t>
            </a:r>
            <a:r>
              <a:rPr lang="en-US" altLang="zh-CN" sz="2458" dirty="0"/>
              <a:t>15</a:t>
            </a:r>
            <a:r>
              <a:rPr lang="zh-CN" altLang="en-US" sz="2458" dirty="0"/>
              <a:t>日下午才恢复供电</a:t>
            </a:r>
            <a:r>
              <a:rPr lang="en-US" altLang="zh-CN" sz="2458" dirty="0"/>
              <a:t> … </a:t>
            </a:r>
            <a:r>
              <a:rPr lang="zh-CN" altLang="en-US" sz="2458" dirty="0"/>
              <a:t>著名的安全机构（</a:t>
            </a:r>
            <a:r>
              <a:rPr lang="en-US" altLang="zh-CN" sz="2458" dirty="0" err="1"/>
              <a:t>SecurityFocus</a:t>
            </a:r>
            <a:r>
              <a:rPr lang="zh-CN" altLang="en-US" sz="2458" dirty="0"/>
              <a:t>）的数据表明，停电事故是由</a:t>
            </a:r>
            <a:r>
              <a:rPr lang="zh-CN" altLang="en-US" sz="2458" dirty="0">
                <a:solidFill>
                  <a:srgbClr val="FF0000"/>
                </a:solidFill>
              </a:rPr>
              <a:t>软件错误</a:t>
            </a:r>
            <a:r>
              <a:rPr lang="zh-CN" altLang="en-US" sz="2458" dirty="0"/>
              <a:t>所导致的。</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6.5.2 </a:t>
            </a:r>
            <a:r>
              <a:rPr lang="zh-CN" altLang="en-US" sz="4097" b="1" dirty="0">
                <a:solidFill>
                  <a:schemeClr val="bg1"/>
                </a:solidFill>
              </a:rPr>
              <a:t>告知</a:t>
            </a:r>
            <a:r>
              <a:rPr lang="en-US" altLang="zh-CN" sz="4097" b="1" dirty="0">
                <a:solidFill>
                  <a:schemeClr val="bg1"/>
                </a:solidFill>
              </a:rPr>
              <a:t>IT</a:t>
            </a:r>
            <a:r>
              <a:rPr lang="zh-CN" altLang="en-US" sz="4097" b="1" dirty="0">
                <a:solidFill>
                  <a:schemeClr val="bg1"/>
                </a:solidFill>
              </a:rPr>
              <a:t>使用者一个真实的计算机系统</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35</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41428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系统灾难事件</a:t>
            </a:r>
            <a:endParaRPr lang="en-US" altLang="zh-CN" sz="2458" b="1" dirty="0"/>
          </a:p>
          <a:p>
            <a:pPr marL="0" indent="0">
              <a:buNone/>
            </a:pPr>
            <a:r>
              <a:rPr lang="en-US" altLang="zh-CN" sz="2458" dirty="0"/>
              <a:t>(1) </a:t>
            </a:r>
            <a:r>
              <a:rPr lang="zh-CN" altLang="en-US" sz="2458" dirty="0"/>
              <a:t>交通工具方面</a:t>
            </a:r>
            <a:endParaRPr lang="en-US" altLang="zh-CN" sz="2458" dirty="0"/>
          </a:p>
          <a:p>
            <a:pPr marL="0" indent="0">
              <a:buNone/>
            </a:pPr>
            <a:r>
              <a:rPr lang="en-US" altLang="zh-CN" sz="2458" dirty="0"/>
              <a:t>(2) </a:t>
            </a:r>
            <a:r>
              <a:rPr lang="zh-CN" altLang="en-US" sz="2458" dirty="0"/>
              <a:t>科学研究领域</a:t>
            </a:r>
            <a:endParaRPr lang="en-US" altLang="zh-CN" sz="2458" dirty="0"/>
          </a:p>
          <a:p>
            <a:pPr marL="0" indent="0">
              <a:buNone/>
            </a:pPr>
            <a:r>
              <a:rPr lang="en-US" altLang="zh-CN" sz="2458" dirty="0"/>
              <a:t>(3) </a:t>
            </a:r>
            <a:r>
              <a:rPr lang="zh-CN" altLang="en-US" sz="2458" dirty="0"/>
              <a:t>其他潜在危险</a:t>
            </a:r>
            <a:endParaRPr lang="en-US" altLang="zh-CN" sz="2458" dirty="0"/>
          </a:p>
          <a:p>
            <a:endParaRPr lang="en-US" altLang="zh-CN" sz="2458" dirty="0"/>
          </a:p>
          <a:p>
            <a:pPr marL="0" indent="0">
              <a:buNone/>
            </a:pPr>
            <a:r>
              <a:rPr lang="en-US" altLang="zh-CN" sz="2458" b="1" dirty="0"/>
              <a:t>2. Intel</a:t>
            </a:r>
            <a:r>
              <a:rPr lang="zh-CN" altLang="en-US" sz="2458" b="1" dirty="0"/>
              <a:t>奔腾芯片产品之争</a:t>
            </a:r>
            <a:endParaRPr lang="en-US" altLang="zh-CN" sz="2458" b="1"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6.5.3 IT</a:t>
            </a:r>
            <a:r>
              <a:rPr lang="zh-CN" altLang="en-US" sz="4097" b="1" dirty="0">
                <a:solidFill>
                  <a:schemeClr val="bg1"/>
                </a:solidFill>
              </a:rPr>
              <a:t>灾难的警示</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36</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915832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小节</a:t>
            </a:r>
          </a:p>
        </p:txBody>
      </p:sp>
      <p:sp>
        <p:nvSpPr>
          <p:cNvPr id="5" name="内容占位符 2"/>
          <p:cNvSpPr>
            <a:spLocks noGrp="1"/>
          </p:cNvSpPr>
          <p:nvPr>
            <p:ph idx="1"/>
          </p:nvPr>
        </p:nvSpPr>
        <p:spPr>
          <a:xfrm>
            <a:off x="686181" y="1511518"/>
            <a:ext cx="10819642" cy="4525963"/>
          </a:xfrm>
        </p:spPr>
        <p:txBody>
          <a:bodyPr>
            <a:normAutofit/>
          </a:bodyPr>
          <a:lstStyle/>
          <a:p>
            <a:r>
              <a:rPr lang="zh-CN" altLang="en-US" sz="2458" dirty="0"/>
              <a:t>软件的复杂性</a:t>
            </a:r>
            <a:endParaRPr lang="en-US" altLang="zh-CN" sz="2458" dirty="0"/>
          </a:p>
          <a:p>
            <a:r>
              <a:rPr lang="zh-CN" altLang="en-US" sz="2458" dirty="0"/>
              <a:t>软件的重要性</a:t>
            </a:r>
            <a:endParaRPr lang="en-US" altLang="zh-CN" sz="2458" dirty="0"/>
          </a:p>
          <a:p>
            <a:r>
              <a:rPr lang="zh-CN" altLang="en-US" sz="2458" dirty="0"/>
              <a:t>风险意识</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37</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234018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0" indent="0" defTabSz="1053595">
              <a:lnSpc>
                <a:spcPct val="150000"/>
              </a:lnSpc>
              <a:buNone/>
            </a:pPr>
            <a:r>
              <a:rPr lang="en-US" altLang="zh-CN" sz="2458" dirty="0">
                <a:solidFill>
                  <a:srgbClr val="FF0000"/>
                </a:solidFill>
                <a:latin typeface="微软雅黑" panose="020B0503020204020204" pitchFamily="34" charset="-122"/>
                <a:ea typeface="微软雅黑" panose="020B0503020204020204" pitchFamily="34" charset="-122"/>
              </a:rPr>
              <a:t>6.1 </a:t>
            </a:r>
            <a:r>
              <a:rPr lang="zh-CN" altLang="en-US" sz="2458" dirty="0">
                <a:solidFill>
                  <a:srgbClr val="FF0000"/>
                </a:solidFill>
                <a:latin typeface="微软雅黑" panose="020B0503020204020204" pitchFamily="34" charset="-122"/>
                <a:ea typeface="微软雅黑" panose="020B0503020204020204" pitchFamily="34" charset="-122"/>
              </a:rPr>
              <a:t>基本术语</a:t>
            </a:r>
            <a:endParaRPr lang="en-US" altLang="zh-CN" sz="2458" dirty="0">
              <a:solidFill>
                <a:srgbClr val="FF0000"/>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6.2 </a:t>
            </a:r>
            <a:r>
              <a:rPr lang="zh-CN" altLang="en-US" sz="2458" dirty="0">
                <a:solidFill>
                  <a:prstClr val="black"/>
                </a:solidFill>
                <a:latin typeface="微软雅黑" panose="020B0503020204020204" pitchFamily="34" charset="-122"/>
                <a:ea typeface="微软雅黑" panose="020B0503020204020204" pitchFamily="34" charset="-122"/>
              </a:rPr>
              <a:t>复杂的软件</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6.3 IT</a:t>
            </a:r>
            <a:r>
              <a:rPr lang="zh-CN" altLang="en-US" sz="2458" dirty="0">
                <a:solidFill>
                  <a:prstClr val="black"/>
                </a:solidFill>
                <a:latin typeface="微软雅黑" panose="020B0503020204020204" pitchFamily="34" charset="-122"/>
                <a:ea typeface="微软雅黑" panose="020B0503020204020204" pitchFamily="34" charset="-122"/>
              </a:rPr>
              <a:t>风险分析和控制方法</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6.4 IT</a:t>
            </a:r>
            <a:r>
              <a:rPr lang="zh-CN" altLang="en-US" sz="2458" dirty="0">
                <a:solidFill>
                  <a:prstClr val="black"/>
                </a:solidFill>
                <a:latin typeface="微软雅黑" panose="020B0503020204020204" pitchFamily="34" charset="-122"/>
                <a:ea typeface="微软雅黑" panose="020B0503020204020204" pitchFamily="34" charset="-122"/>
              </a:rPr>
              <a:t>使用者的风险意识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6.5 IT</a:t>
            </a:r>
            <a:r>
              <a:rPr lang="zh-CN" altLang="en-US" sz="2458" dirty="0">
                <a:solidFill>
                  <a:prstClr val="black"/>
                </a:solidFill>
                <a:latin typeface="微软雅黑" panose="020B0503020204020204" pitchFamily="34" charset="-122"/>
                <a:ea typeface="微软雅黑" panose="020B0503020204020204" pitchFamily="34" charset="-122"/>
              </a:rPr>
              <a:t>设计者的风险意识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4</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4061192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基于计算机系统的风险</a:t>
            </a:r>
            <a:endParaRPr lang="en-US" altLang="zh-CN" sz="2458" b="1" dirty="0"/>
          </a:p>
          <a:p>
            <a:r>
              <a:rPr lang="zh-CN" altLang="en-US" sz="2458" dirty="0"/>
              <a:t>计算机系统的安全包括</a:t>
            </a:r>
            <a:endParaRPr lang="en-US" altLang="zh-CN" sz="2458" dirty="0"/>
          </a:p>
          <a:p>
            <a:pPr lvl="1"/>
            <a:r>
              <a:rPr lang="zh-CN" altLang="en-US" sz="2458" dirty="0"/>
              <a:t>计算机系统本身的</a:t>
            </a:r>
            <a:r>
              <a:rPr lang="zh-CN" altLang="en-US" sz="2458" dirty="0">
                <a:solidFill>
                  <a:srgbClr val="FF0000"/>
                </a:solidFill>
              </a:rPr>
              <a:t>可靠性</a:t>
            </a:r>
            <a:endParaRPr lang="en-US" altLang="zh-CN" sz="2458" dirty="0">
              <a:solidFill>
                <a:srgbClr val="FF0000"/>
              </a:solidFill>
            </a:endParaRPr>
          </a:p>
          <a:p>
            <a:pPr lvl="1"/>
            <a:r>
              <a:rPr lang="zh-CN" altLang="en-US" sz="2458" dirty="0"/>
              <a:t>由计算机系统处理、传输和存储的信息的</a:t>
            </a:r>
            <a:r>
              <a:rPr lang="zh-CN" altLang="en-US" sz="2458" dirty="0">
                <a:solidFill>
                  <a:srgbClr val="FF0000"/>
                </a:solidFill>
              </a:rPr>
              <a:t>保密性</a:t>
            </a:r>
            <a:r>
              <a:rPr lang="zh-CN" altLang="en-US" sz="2458" dirty="0"/>
              <a:t>、</a:t>
            </a:r>
            <a:r>
              <a:rPr lang="zh-CN" altLang="en-US" sz="2458" dirty="0">
                <a:solidFill>
                  <a:srgbClr val="FF0000"/>
                </a:solidFill>
              </a:rPr>
              <a:t>完整性</a:t>
            </a:r>
            <a:r>
              <a:rPr lang="zh-CN" altLang="en-US" sz="2458" dirty="0"/>
              <a:t>和</a:t>
            </a:r>
            <a:r>
              <a:rPr lang="zh-CN" altLang="en-US" sz="2458" dirty="0">
                <a:solidFill>
                  <a:srgbClr val="FF0000"/>
                </a:solidFill>
              </a:rPr>
              <a:t>可用性</a:t>
            </a:r>
            <a:endParaRPr lang="en-US" altLang="zh-CN" sz="2458" dirty="0">
              <a:solidFill>
                <a:srgbClr val="FF0000"/>
              </a:solidFill>
            </a:endParaRPr>
          </a:p>
          <a:p>
            <a:pPr lvl="1"/>
            <a:endParaRPr lang="en-US" altLang="zh-CN" sz="2048" dirty="0"/>
          </a:p>
          <a:p>
            <a:r>
              <a:rPr lang="zh-CN" altLang="en-US" sz="2458" dirty="0"/>
              <a:t>计算机系统的组成</a:t>
            </a:r>
            <a:endParaRPr lang="en-US" altLang="zh-CN" sz="2458" dirty="0"/>
          </a:p>
          <a:p>
            <a:pPr lvl="1"/>
            <a:r>
              <a:rPr lang="zh-CN" altLang="en-US" sz="2458" dirty="0"/>
              <a:t>软件、硬件、技术文档、通信线路</a:t>
            </a:r>
            <a:endParaRPr lang="en-US" altLang="zh-CN" sz="2458" dirty="0"/>
          </a:p>
          <a:p>
            <a:pPr lvl="1"/>
            <a:r>
              <a:rPr lang="zh-CN" altLang="en-US" sz="2458" dirty="0">
                <a:solidFill>
                  <a:srgbClr val="FF0000"/>
                </a:solidFill>
              </a:rPr>
              <a:t>人</a:t>
            </a:r>
            <a:r>
              <a:rPr lang="zh-CN" altLang="en-US" sz="2458" dirty="0"/>
              <a:t>（最主要的组成元素）</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6.1 </a:t>
            </a:r>
            <a:r>
              <a:rPr lang="zh-CN" altLang="en-US" sz="4097" b="1" dirty="0">
                <a:solidFill>
                  <a:schemeClr val="bg1"/>
                </a:solidFill>
              </a:rPr>
              <a:t>基本术语</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5</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282947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2. </a:t>
            </a:r>
            <a:r>
              <a:rPr lang="zh-CN" altLang="en-US" sz="2458" b="1" dirty="0"/>
              <a:t>风险管理</a:t>
            </a:r>
          </a:p>
          <a:p>
            <a:r>
              <a:rPr lang="zh-CN" altLang="en-US" sz="2458" dirty="0"/>
              <a:t>定义（英国企业信息安全标准</a:t>
            </a:r>
            <a:r>
              <a:rPr lang="en-US" altLang="zh-CN" sz="2458" dirty="0"/>
              <a:t>RS7799</a:t>
            </a:r>
            <a:r>
              <a:rPr lang="zh-CN" altLang="en-US" sz="2458" dirty="0"/>
              <a:t>）：在可接受的成本下，标识、控制和尽量减少（或消除）可能影响信息系统的安全风险的</a:t>
            </a:r>
            <a:r>
              <a:rPr lang="zh-CN" altLang="en-US" sz="2458" dirty="0">
                <a:solidFill>
                  <a:srgbClr val="FF0000"/>
                </a:solidFill>
              </a:rPr>
              <a:t>过程</a:t>
            </a:r>
            <a:endParaRPr lang="en-US" altLang="zh-CN" sz="2458" dirty="0">
              <a:solidFill>
                <a:srgbClr val="FF0000"/>
              </a:solidFill>
            </a:endParaRPr>
          </a:p>
          <a:p>
            <a:endParaRPr lang="en-US" altLang="zh-CN" sz="2458" dirty="0"/>
          </a:p>
          <a:p>
            <a:pPr marL="0" indent="0">
              <a:buNone/>
            </a:pPr>
            <a:r>
              <a:rPr lang="en-US" altLang="zh-CN" sz="2458" b="1" dirty="0"/>
              <a:t>3. </a:t>
            </a:r>
            <a:r>
              <a:rPr lang="zh-CN" altLang="en-US" sz="2458" b="1" dirty="0"/>
              <a:t>可靠性问题</a:t>
            </a:r>
            <a:endParaRPr lang="en-US" altLang="zh-CN" sz="2458" b="1" dirty="0"/>
          </a:p>
          <a:p>
            <a:r>
              <a:rPr lang="zh-CN" altLang="en-US" sz="2458" dirty="0"/>
              <a:t>计算机系统的可靠性是在规定的条件下和规定的时间内计算机系统能正确运行的概率，一般用平均无故障时间（</a:t>
            </a:r>
            <a:r>
              <a:rPr lang="en-US" altLang="zh-CN" sz="2458" dirty="0"/>
              <a:t>Mean Time to Failure, MTTF</a:t>
            </a:r>
            <a:r>
              <a:rPr lang="zh-CN" altLang="en-US" sz="2458" dirty="0"/>
              <a:t>）来度量</a:t>
            </a:r>
            <a:endParaRPr lang="en-US" altLang="zh-CN" sz="2458" dirty="0"/>
          </a:p>
          <a:p>
            <a:r>
              <a:rPr lang="zh-CN" altLang="en-US" sz="2458" dirty="0"/>
              <a:t>可靠性研究的四论域：失效（</a:t>
            </a:r>
            <a:r>
              <a:rPr lang="zh-CN" altLang="en-US" sz="2458" dirty="0">
                <a:solidFill>
                  <a:srgbClr val="FF0000"/>
                </a:solidFill>
              </a:rPr>
              <a:t>物理域</a:t>
            </a:r>
            <a:r>
              <a:rPr lang="zh-CN" altLang="en-US" sz="2458" dirty="0"/>
              <a:t>）、故障（</a:t>
            </a:r>
            <a:r>
              <a:rPr lang="zh-CN" altLang="en-US" sz="2458" dirty="0">
                <a:solidFill>
                  <a:srgbClr val="FF0000"/>
                </a:solidFill>
              </a:rPr>
              <a:t>逻辑域</a:t>
            </a:r>
            <a:r>
              <a:rPr lang="zh-CN" altLang="en-US" sz="2458" dirty="0"/>
              <a:t>）、差错（</a:t>
            </a:r>
            <a:r>
              <a:rPr lang="zh-CN" altLang="en-US" sz="2458" dirty="0">
                <a:solidFill>
                  <a:srgbClr val="FF0000"/>
                </a:solidFill>
              </a:rPr>
              <a:t>信息域</a:t>
            </a:r>
            <a:r>
              <a:rPr lang="zh-CN" altLang="en-US" sz="2458" dirty="0"/>
              <a:t>）、失败（</a:t>
            </a:r>
            <a:r>
              <a:rPr lang="zh-CN" altLang="en-US" sz="2458" dirty="0">
                <a:solidFill>
                  <a:srgbClr val="FF0000"/>
                </a:solidFill>
              </a:rPr>
              <a:t>用户域</a:t>
            </a:r>
            <a:r>
              <a:rPr lang="zh-CN" altLang="en-US" sz="2458" dirty="0"/>
              <a:t>）</a:t>
            </a:r>
            <a:endParaRPr lang="en-US" altLang="zh-CN" sz="245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6.1 </a:t>
            </a:r>
            <a:r>
              <a:rPr lang="zh-CN" altLang="en-US" sz="4097" b="1" dirty="0">
                <a:solidFill>
                  <a:schemeClr val="bg1"/>
                </a:solidFill>
              </a:rPr>
              <a:t>基本术语</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6</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99014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4. </a:t>
            </a:r>
            <a:r>
              <a:rPr lang="zh-CN" altLang="en-US" sz="2458" b="1" dirty="0"/>
              <a:t>电子文件的可靠性</a:t>
            </a:r>
          </a:p>
          <a:p>
            <a:r>
              <a:rPr lang="zh-CN" altLang="en-US" sz="2458" dirty="0"/>
              <a:t>电子文件的可靠性是指其</a:t>
            </a:r>
            <a:r>
              <a:rPr lang="zh-CN" altLang="en-US" sz="2458" dirty="0">
                <a:solidFill>
                  <a:srgbClr val="FF0000"/>
                </a:solidFill>
              </a:rPr>
              <a:t>内容的真实与完整</a:t>
            </a:r>
            <a:r>
              <a:rPr lang="zh-CN" altLang="en-US" sz="2458" dirty="0"/>
              <a:t>，或者指</a:t>
            </a:r>
            <a:r>
              <a:rPr lang="zh-CN" altLang="en-US" sz="2458" dirty="0">
                <a:solidFill>
                  <a:srgbClr val="FF0000"/>
                </a:solidFill>
              </a:rPr>
              <a:t>电子文件的可信度与真实性</a:t>
            </a:r>
            <a:r>
              <a:rPr lang="zh-CN" altLang="en-US" sz="2458" dirty="0"/>
              <a:t>。</a:t>
            </a:r>
            <a:endParaRPr lang="en-US" altLang="zh-CN" sz="2458" dirty="0"/>
          </a:p>
          <a:p>
            <a:endParaRPr lang="en-US" altLang="zh-CN" sz="2458" dirty="0"/>
          </a:p>
          <a:p>
            <a:pPr marL="0" indent="0">
              <a:buNone/>
            </a:pPr>
            <a:r>
              <a:rPr lang="en-US" altLang="zh-CN" sz="2458" b="1" dirty="0"/>
              <a:t>5. </a:t>
            </a:r>
            <a:r>
              <a:rPr lang="zh-CN" altLang="en-US" sz="2458" b="1" dirty="0"/>
              <a:t>完整性</a:t>
            </a:r>
            <a:endParaRPr lang="en-US" altLang="zh-CN" sz="2458" b="1" dirty="0"/>
          </a:p>
          <a:p>
            <a:r>
              <a:rPr lang="zh-CN" altLang="en-US" sz="2458" dirty="0"/>
              <a:t>完整性被公认为是“一种</a:t>
            </a:r>
            <a:r>
              <a:rPr lang="zh-CN" altLang="en-US" sz="2458" dirty="0">
                <a:solidFill>
                  <a:srgbClr val="FF0000"/>
                </a:solidFill>
              </a:rPr>
              <a:t>未受损</a:t>
            </a:r>
            <a:r>
              <a:rPr lang="zh-CN" altLang="en-US" sz="2458" dirty="0"/>
              <a:t>的状态”（一致性）。</a:t>
            </a:r>
            <a:endParaRPr lang="en-US" altLang="zh-CN" sz="2458" dirty="0"/>
          </a:p>
          <a:p>
            <a:endParaRPr lang="en-US" altLang="zh-CN" sz="2458" dirty="0"/>
          </a:p>
          <a:p>
            <a:pPr marL="0" indent="0">
              <a:buNone/>
            </a:pPr>
            <a:r>
              <a:rPr lang="en-US" altLang="zh-CN" sz="2458" b="1" dirty="0"/>
              <a:t>6. </a:t>
            </a:r>
            <a:r>
              <a:rPr lang="zh-CN" altLang="en-US" sz="2458" b="1" dirty="0"/>
              <a:t>网络的完整性与安全性</a:t>
            </a:r>
            <a:endParaRPr lang="en-US" altLang="zh-CN" sz="2458" b="1" dirty="0"/>
          </a:p>
          <a:p>
            <a:r>
              <a:rPr lang="zh-CN" altLang="en-US" sz="2458" dirty="0"/>
              <a:t>局域网上面的数字资源无论是传输还是存储都存在着很高的风险。</a:t>
            </a:r>
            <a:endParaRPr lang="en-US" altLang="zh-CN" sz="245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6.1 </a:t>
            </a:r>
            <a:r>
              <a:rPr lang="zh-CN" altLang="en-US" sz="4097" b="1" dirty="0">
                <a:solidFill>
                  <a:schemeClr val="bg1"/>
                </a:solidFill>
              </a:rPr>
              <a:t>基本术语</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7</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63077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7. </a:t>
            </a:r>
            <a:r>
              <a:rPr lang="zh-CN" altLang="en-US" sz="2458" b="1" dirty="0"/>
              <a:t>数字资源的长久保存</a:t>
            </a:r>
          </a:p>
          <a:p>
            <a:r>
              <a:rPr lang="zh-CN" altLang="en-US" sz="2458" dirty="0"/>
              <a:t>数字资源的长久保存是指</a:t>
            </a:r>
            <a:r>
              <a:rPr lang="zh-CN" altLang="en-US" sz="2458" dirty="0">
                <a:solidFill>
                  <a:srgbClr val="FF0000"/>
                </a:solidFill>
              </a:rPr>
              <a:t>长久保存数字资源的信息内容和功能性的</a:t>
            </a:r>
            <a:r>
              <a:rPr lang="zh-CN" altLang="en-US" sz="2458" u="sng" dirty="0">
                <a:solidFill>
                  <a:srgbClr val="FF0000"/>
                </a:solidFill>
              </a:rPr>
              <a:t>可存取性</a:t>
            </a:r>
            <a:r>
              <a:rPr lang="zh-CN" altLang="en-US" sz="2458" dirty="0"/>
              <a:t>的一系列策略和手段，是实现信息共享的一个关键问题。</a:t>
            </a:r>
            <a:endParaRPr lang="en-US" altLang="zh-CN" sz="2458" dirty="0"/>
          </a:p>
          <a:p>
            <a:pPr lvl="1"/>
            <a:r>
              <a:rPr lang="zh-CN" altLang="en-US" sz="2458" dirty="0"/>
              <a:t>潜在的因素：系统自身的故障、出错或者升级、人为破坏等</a:t>
            </a:r>
            <a:endParaRPr lang="en-US" altLang="zh-CN" sz="2458" dirty="0"/>
          </a:p>
          <a:p>
            <a:endParaRPr lang="en-US" altLang="zh-CN" sz="2458" dirty="0"/>
          </a:p>
          <a:p>
            <a:pPr marL="0" indent="0">
              <a:buNone/>
            </a:pPr>
            <a:r>
              <a:rPr lang="en-US" altLang="zh-CN" sz="2458" b="1" dirty="0"/>
              <a:t>8. </a:t>
            </a:r>
            <a:r>
              <a:rPr lang="zh-CN" altLang="en-US" sz="2458" b="1" dirty="0"/>
              <a:t>信息技术保护</a:t>
            </a:r>
            <a:endParaRPr lang="en-US" altLang="zh-CN" sz="2458" b="1" dirty="0"/>
          </a:p>
          <a:p>
            <a:r>
              <a:rPr lang="zh-CN" altLang="en-US" sz="2458" dirty="0"/>
              <a:t>编码化与密码化、资格检查、内存保护、</a:t>
            </a:r>
            <a:r>
              <a:rPr lang="zh-CN" altLang="en-US" sz="2458" dirty="0">
                <a:solidFill>
                  <a:srgbClr val="FF0000"/>
                </a:solidFill>
              </a:rPr>
              <a:t>外存保护</a:t>
            </a:r>
            <a:endParaRPr lang="en-US" altLang="zh-CN" sz="2458" dirty="0">
              <a:solidFill>
                <a:srgbClr val="FF0000"/>
              </a:solidFill>
            </a:endParaRPr>
          </a:p>
          <a:p>
            <a:pPr marL="0" indent="0">
              <a:buNone/>
            </a:pPr>
            <a:endParaRPr lang="en-US" altLang="zh-CN" sz="2458" b="1" dirty="0"/>
          </a:p>
          <a:p>
            <a:pPr marL="0" indent="0">
              <a:buNone/>
            </a:pPr>
            <a:r>
              <a:rPr lang="en-US" altLang="zh-CN" sz="2458" b="1" dirty="0"/>
              <a:t>9. </a:t>
            </a:r>
            <a:r>
              <a:rPr lang="zh-CN" altLang="en-US" sz="2458" b="1" dirty="0"/>
              <a:t>防火墙</a:t>
            </a:r>
            <a:endParaRPr lang="en-US" altLang="zh-CN" sz="2458" b="1" dirty="0"/>
          </a:p>
          <a:p>
            <a:r>
              <a:rPr lang="zh-CN" altLang="en-US" sz="2458" dirty="0"/>
              <a:t>数据包过滤器（</a:t>
            </a:r>
            <a:r>
              <a:rPr lang="en-US" altLang="zh-CN" sz="2458" dirty="0"/>
              <a:t>Packet Filter</a:t>
            </a:r>
            <a:r>
              <a:rPr lang="zh-CN" altLang="en-US" sz="2458" dirty="0"/>
              <a:t>）和应用层次防火墙（</a:t>
            </a:r>
            <a:r>
              <a:rPr lang="en-US" altLang="zh-CN" sz="2458" dirty="0"/>
              <a:t>Application-level Firewall</a:t>
            </a:r>
            <a:r>
              <a:rPr lang="zh-CN" altLang="en-US" sz="2458" dirty="0"/>
              <a:t>）</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6.1 </a:t>
            </a:r>
            <a:r>
              <a:rPr lang="zh-CN" altLang="en-US" sz="4097" b="1" dirty="0">
                <a:solidFill>
                  <a:schemeClr val="bg1"/>
                </a:solidFill>
              </a:rPr>
              <a:t>基本术语</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8</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83339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6.1 </a:t>
            </a:r>
            <a:r>
              <a:rPr lang="zh-CN" altLang="en-US" sz="2458" dirty="0">
                <a:solidFill>
                  <a:prstClr val="black"/>
                </a:solidFill>
                <a:latin typeface="微软雅黑" panose="020B0503020204020204" pitchFamily="34" charset="-122"/>
                <a:ea typeface="微软雅黑" panose="020B0503020204020204" pitchFamily="34" charset="-122"/>
              </a:rPr>
              <a:t>基本术语</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srgbClr val="FF0000"/>
                </a:solidFill>
                <a:latin typeface="微软雅黑" panose="020B0503020204020204" pitchFamily="34" charset="-122"/>
                <a:ea typeface="微软雅黑" panose="020B0503020204020204" pitchFamily="34" charset="-122"/>
              </a:rPr>
              <a:t>6.2 </a:t>
            </a:r>
            <a:r>
              <a:rPr lang="zh-CN" altLang="en-US" sz="2458" dirty="0">
                <a:solidFill>
                  <a:srgbClr val="FF0000"/>
                </a:solidFill>
                <a:latin typeface="微软雅黑" panose="020B0503020204020204" pitchFamily="34" charset="-122"/>
                <a:ea typeface="微软雅黑" panose="020B0503020204020204" pitchFamily="34" charset="-122"/>
              </a:rPr>
              <a:t>复杂的软件</a:t>
            </a:r>
            <a:endParaRPr lang="en-US" altLang="zh-CN" sz="245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6.2.1 </a:t>
            </a:r>
            <a:r>
              <a:rPr lang="zh-CN" altLang="en-US" sz="2048" dirty="0">
                <a:solidFill>
                  <a:srgbClr val="FF0000"/>
                </a:solidFill>
                <a:latin typeface="微软雅黑" panose="020B0503020204020204" pitchFamily="34" charset="-122"/>
                <a:ea typeface="微软雅黑" panose="020B0503020204020204" pitchFamily="34" charset="-122"/>
              </a:rPr>
              <a:t>软件复杂性的概念</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6.2.2 </a:t>
            </a:r>
            <a:r>
              <a:rPr lang="zh-CN" altLang="en-US" sz="2048" dirty="0">
                <a:solidFill>
                  <a:srgbClr val="FF0000"/>
                </a:solidFill>
                <a:latin typeface="微软雅黑" panose="020B0503020204020204" pitchFamily="34" charset="-122"/>
                <a:ea typeface="微软雅黑" panose="020B0503020204020204" pitchFamily="34" charset="-122"/>
              </a:rPr>
              <a:t>软件复杂性的产生与后果</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6.2.3 </a:t>
            </a:r>
            <a:r>
              <a:rPr lang="zh-CN" altLang="en-US" sz="2048" dirty="0">
                <a:solidFill>
                  <a:srgbClr val="FF0000"/>
                </a:solidFill>
                <a:latin typeface="微软雅黑" panose="020B0503020204020204" pitchFamily="34" charset="-122"/>
                <a:ea typeface="微软雅黑" panose="020B0503020204020204" pitchFamily="34" charset="-122"/>
              </a:rPr>
              <a:t>大型软件开发的过程</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6.2.4 </a:t>
            </a:r>
            <a:r>
              <a:rPr lang="zh-CN" altLang="en-US" sz="2048" dirty="0">
                <a:solidFill>
                  <a:srgbClr val="FF0000"/>
                </a:solidFill>
                <a:latin typeface="微软雅黑" panose="020B0503020204020204" pitchFamily="34" charset="-122"/>
                <a:ea typeface="微软雅黑" panose="020B0503020204020204" pitchFamily="34" charset="-122"/>
              </a:rPr>
              <a:t>软件测试及其局限性</a:t>
            </a:r>
            <a:endParaRPr lang="en-US" altLang="zh-CN" sz="2048" dirty="0">
              <a:solidFill>
                <a:srgbClr val="FF0000"/>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6.3 IT</a:t>
            </a:r>
            <a:r>
              <a:rPr lang="zh-CN" altLang="en-US" sz="2458" dirty="0">
                <a:solidFill>
                  <a:prstClr val="black"/>
                </a:solidFill>
                <a:latin typeface="微软雅黑" panose="020B0503020204020204" pitchFamily="34" charset="-122"/>
                <a:ea typeface="微软雅黑" panose="020B0503020204020204" pitchFamily="34" charset="-122"/>
              </a:rPr>
              <a:t>风险分析和控制方法</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6.4 IT</a:t>
            </a:r>
            <a:r>
              <a:rPr lang="zh-CN" altLang="en-US" sz="2458" dirty="0">
                <a:solidFill>
                  <a:prstClr val="black"/>
                </a:solidFill>
                <a:latin typeface="微软雅黑" panose="020B0503020204020204" pitchFamily="34" charset="-122"/>
                <a:ea typeface="微软雅黑" panose="020B0503020204020204" pitchFamily="34" charset="-122"/>
              </a:rPr>
              <a:t>使用者的风险意识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6.5 IT</a:t>
            </a:r>
            <a:r>
              <a:rPr lang="zh-CN" altLang="en-US" sz="2458" dirty="0">
                <a:solidFill>
                  <a:prstClr val="black"/>
                </a:solidFill>
                <a:latin typeface="微软雅黑" panose="020B0503020204020204" pitchFamily="34" charset="-122"/>
                <a:ea typeface="微软雅黑" panose="020B0503020204020204" pitchFamily="34" charset="-122"/>
              </a:rPr>
              <a:t>设计者的风险意识</a:t>
            </a:r>
            <a:endParaRPr lang="en-US" altLang="zh-CN" sz="2458" dirty="0">
              <a:solidFill>
                <a:prstClr val="black"/>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9</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0045298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2599</Words>
  <Application>Microsoft Macintosh PowerPoint</Application>
  <PresentationFormat>宽屏</PresentationFormat>
  <Paragraphs>329</Paragraphs>
  <Slides>37</Slides>
  <Notes>29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37</vt:i4>
      </vt:variant>
    </vt:vector>
  </HeadingPairs>
  <TitlesOfParts>
    <vt:vector size="41" baseType="lpstr">
      <vt:lpstr>微软雅黑</vt:lpstr>
      <vt:lpstr>Arial</vt:lpstr>
      <vt:lpstr>Calibri</vt:lpstr>
      <vt:lpstr>Office 主题</vt:lpstr>
      <vt:lpstr>第6章 软件品质、IT的风险及管理</vt:lpstr>
      <vt:lpstr>引言</vt:lpstr>
      <vt:lpstr>提纲</vt:lpstr>
      <vt:lpstr>提纲</vt:lpstr>
      <vt:lpstr>6.1 基本术语</vt:lpstr>
      <vt:lpstr>6.1 基本术语</vt:lpstr>
      <vt:lpstr>6.1 基本术语</vt:lpstr>
      <vt:lpstr>6.1 基本术语</vt:lpstr>
      <vt:lpstr>提纲</vt:lpstr>
      <vt:lpstr>6.2.1 软件复杂性的概念</vt:lpstr>
      <vt:lpstr>6.2.1 软件复杂性的概念</vt:lpstr>
      <vt:lpstr>6.2.2 软件复杂性的产生与后果</vt:lpstr>
      <vt:lpstr>6.2.2 软件复杂性的产生与后果</vt:lpstr>
      <vt:lpstr>6.2.3 大型软件开发的过程</vt:lpstr>
      <vt:lpstr>6.2.3 大型软件开发的过程</vt:lpstr>
      <vt:lpstr>6.2.3 大型软件开发的过程</vt:lpstr>
      <vt:lpstr>6.2.4 软件测试及其局限性</vt:lpstr>
      <vt:lpstr>提纲</vt:lpstr>
      <vt:lpstr>6.3.1 IT风险和可信计算的概念</vt:lpstr>
      <vt:lpstr>6.3.1 IT风险和可信计算的概念</vt:lpstr>
      <vt:lpstr>6.3.2 IT风险的管理过程</vt:lpstr>
      <vt:lpstr>6.3.3 信息系统风险评估</vt:lpstr>
      <vt:lpstr>6.3.3 信息系统风险评估/风险建模</vt:lpstr>
      <vt:lpstr>6.3.3 信息系统风险评估/风险建模</vt:lpstr>
      <vt:lpstr>6.3.3 信息系统风险评估/风险建模</vt:lpstr>
      <vt:lpstr>6.3.3 信息系统风险评估/风险建模</vt:lpstr>
      <vt:lpstr>6.3.3 信息系统风险评估/风险建模</vt:lpstr>
      <vt:lpstr>6.3.4 项目管理</vt:lpstr>
      <vt:lpstr>提纲</vt:lpstr>
      <vt:lpstr>6.4.1 IT使用者的风险意识的概念</vt:lpstr>
      <vt:lpstr>6.4.2 对风险认识的程度</vt:lpstr>
      <vt:lpstr>6.4.3 风险意识的培养</vt:lpstr>
      <vt:lpstr>提纲</vt:lpstr>
      <vt:lpstr>6.5.1 何谓IT设计者的风险意识</vt:lpstr>
      <vt:lpstr>6.5.2 告知IT使用者一个真实的计算机系统</vt:lpstr>
      <vt:lpstr>6.5.3 IT灾难的警示</vt:lpstr>
      <vt:lpstr>小节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第6章 软件品质、IT的风险及管理</dc:title>
  <dc:creator>vz7519</dc:creator>
  <cp:lastModifiedBy>Microsoft Office 用户</cp:lastModifiedBy>
  <cp:revision>6</cp:revision>
  <dcterms:created xsi:type="dcterms:W3CDTF">2021-04-05T14:55:43Z</dcterms:created>
  <dcterms:modified xsi:type="dcterms:W3CDTF">2024-04-08T02:26:02Z</dcterms:modified>
</cp:coreProperties>
</file>